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52"/>
  </p:notesMasterIdLst>
  <p:sldIdLst>
    <p:sldId id="399" r:id="rId3"/>
    <p:sldId id="439" r:id="rId4"/>
    <p:sldId id="258" r:id="rId5"/>
    <p:sldId id="449" r:id="rId6"/>
    <p:sldId id="452" r:id="rId7"/>
    <p:sldId id="440" r:id="rId8"/>
    <p:sldId id="450" r:id="rId9"/>
    <p:sldId id="441" r:id="rId10"/>
    <p:sldId id="442" r:id="rId11"/>
    <p:sldId id="443" r:id="rId12"/>
    <p:sldId id="445" r:id="rId13"/>
    <p:sldId id="448" r:id="rId14"/>
    <p:sldId id="446" r:id="rId15"/>
    <p:sldId id="444" r:id="rId16"/>
    <p:sldId id="447" r:id="rId17"/>
    <p:sldId id="451" r:id="rId18"/>
    <p:sldId id="453" r:id="rId19"/>
    <p:sldId id="454" r:id="rId20"/>
    <p:sldId id="455" r:id="rId21"/>
    <p:sldId id="456" r:id="rId22"/>
    <p:sldId id="457" r:id="rId23"/>
    <p:sldId id="458" r:id="rId24"/>
    <p:sldId id="459" r:id="rId25"/>
    <p:sldId id="460" r:id="rId26"/>
    <p:sldId id="461" r:id="rId27"/>
    <p:sldId id="462" r:id="rId28"/>
    <p:sldId id="463" r:id="rId29"/>
    <p:sldId id="464" r:id="rId30"/>
    <p:sldId id="466" r:id="rId31"/>
    <p:sldId id="465" r:id="rId32"/>
    <p:sldId id="467" r:id="rId33"/>
    <p:sldId id="468" r:id="rId34"/>
    <p:sldId id="469" r:id="rId35"/>
    <p:sldId id="471" r:id="rId36"/>
    <p:sldId id="472" r:id="rId37"/>
    <p:sldId id="473" r:id="rId38"/>
    <p:sldId id="474" r:id="rId39"/>
    <p:sldId id="475" r:id="rId40"/>
    <p:sldId id="476" r:id="rId41"/>
    <p:sldId id="477" r:id="rId42"/>
    <p:sldId id="478" r:id="rId43"/>
    <p:sldId id="479" r:id="rId44"/>
    <p:sldId id="480" r:id="rId45"/>
    <p:sldId id="483" r:id="rId46"/>
    <p:sldId id="481" r:id="rId47"/>
    <p:sldId id="482" r:id="rId48"/>
    <p:sldId id="484" r:id="rId49"/>
    <p:sldId id="485" r:id="rId50"/>
    <p:sldId id="486" r:id="rId51"/>
    <p:sldId id="487" r:id="rId52"/>
    <p:sldId id="488" r:id="rId53"/>
    <p:sldId id="489" r:id="rId54"/>
    <p:sldId id="490" r:id="rId55"/>
    <p:sldId id="491" r:id="rId56"/>
    <p:sldId id="492" r:id="rId57"/>
    <p:sldId id="493" r:id="rId58"/>
    <p:sldId id="494" r:id="rId59"/>
    <p:sldId id="495" r:id="rId60"/>
    <p:sldId id="496" r:id="rId61"/>
    <p:sldId id="497" r:id="rId62"/>
    <p:sldId id="498" r:id="rId63"/>
    <p:sldId id="499" r:id="rId64"/>
    <p:sldId id="500" r:id="rId65"/>
    <p:sldId id="501" r:id="rId66"/>
    <p:sldId id="502" r:id="rId67"/>
    <p:sldId id="503" r:id="rId68"/>
    <p:sldId id="505" r:id="rId69"/>
    <p:sldId id="504" r:id="rId70"/>
    <p:sldId id="506" r:id="rId71"/>
    <p:sldId id="507" r:id="rId72"/>
    <p:sldId id="508" r:id="rId73"/>
    <p:sldId id="509" r:id="rId74"/>
    <p:sldId id="510" r:id="rId75"/>
    <p:sldId id="511" r:id="rId76"/>
    <p:sldId id="512" r:id="rId77"/>
    <p:sldId id="513" r:id="rId78"/>
    <p:sldId id="514" r:id="rId79"/>
    <p:sldId id="515" r:id="rId80"/>
    <p:sldId id="516" r:id="rId81"/>
    <p:sldId id="517" r:id="rId82"/>
    <p:sldId id="519" r:id="rId83"/>
    <p:sldId id="518" r:id="rId84"/>
    <p:sldId id="520" r:id="rId85"/>
    <p:sldId id="521" r:id="rId86"/>
    <p:sldId id="522" r:id="rId87"/>
    <p:sldId id="523" r:id="rId88"/>
    <p:sldId id="524" r:id="rId89"/>
    <p:sldId id="525" r:id="rId90"/>
    <p:sldId id="526" r:id="rId91"/>
    <p:sldId id="527" r:id="rId92"/>
    <p:sldId id="528" r:id="rId93"/>
    <p:sldId id="529" r:id="rId94"/>
    <p:sldId id="530" r:id="rId95"/>
    <p:sldId id="531" r:id="rId96"/>
    <p:sldId id="532" r:id="rId97"/>
    <p:sldId id="533" r:id="rId98"/>
    <p:sldId id="535" r:id="rId99"/>
    <p:sldId id="534" r:id="rId100"/>
    <p:sldId id="536" r:id="rId101"/>
    <p:sldId id="537" r:id="rId102"/>
    <p:sldId id="541" r:id="rId103"/>
    <p:sldId id="538" r:id="rId104"/>
    <p:sldId id="539" r:id="rId105"/>
    <p:sldId id="540" r:id="rId106"/>
    <p:sldId id="544" r:id="rId107"/>
    <p:sldId id="542" r:id="rId108"/>
    <p:sldId id="543" r:id="rId109"/>
    <p:sldId id="545" r:id="rId110"/>
    <p:sldId id="546" r:id="rId111"/>
    <p:sldId id="547" r:id="rId112"/>
    <p:sldId id="548" r:id="rId113"/>
    <p:sldId id="549" r:id="rId114"/>
    <p:sldId id="550" r:id="rId115"/>
    <p:sldId id="551" r:id="rId116"/>
    <p:sldId id="553" r:id="rId117"/>
    <p:sldId id="552" r:id="rId118"/>
    <p:sldId id="554" r:id="rId119"/>
    <p:sldId id="555" r:id="rId120"/>
    <p:sldId id="558" r:id="rId121"/>
    <p:sldId id="557" r:id="rId122"/>
    <p:sldId id="559" r:id="rId123"/>
    <p:sldId id="556" r:id="rId124"/>
    <p:sldId id="560" r:id="rId125"/>
    <p:sldId id="561" r:id="rId126"/>
    <p:sldId id="562" r:id="rId127"/>
    <p:sldId id="563" r:id="rId128"/>
    <p:sldId id="564" r:id="rId129"/>
    <p:sldId id="565" r:id="rId130"/>
    <p:sldId id="566" r:id="rId131"/>
    <p:sldId id="567" r:id="rId132"/>
    <p:sldId id="568" r:id="rId133"/>
    <p:sldId id="573" r:id="rId134"/>
    <p:sldId id="570" r:id="rId135"/>
    <p:sldId id="569" r:id="rId136"/>
    <p:sldId id="571" r:id="rId137"/>
    <p:sldId id="576" r:id="rId138"/>
    <p:sldId id="572" r:id="rId139"/>
    <p:sldId id="574" r:id="rId140"/>
    <p:sldId id="579" r:id="rId141"/>
    <p:sldId id="575" r:id="rId142"/>
    <p:sldId id="577" r:id="rId143"/>
    <p:sldId id="578" r:id="rId144"/>
    <p:sldId id="580" r:id="rId145"/>
    <p:sldId id="581" r:id="rId146"/>
    <p:sldId id="582" r:id="rId147"/>
    <p:sldId id="583" r:id="rId148"/>
    <p:sldId id="584" r:id="rId149"/>
    <p:sldId id="585" r:id="rId150"/>
    <p:sldId id="586" r:id="rId151"/>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53" autoAdjust="0"/>
    <p:restoredTop sz="94660"/>
  </p:normalViewPr>
  <p:slideViewPr>
    <p:cSldViewPr showGuides="1">
      <p:cViewPr>
        <p:scale>
          <a:sx n="89" d="100"/>
          <a:sy n="89" d="100"/>
        </p:scale>
        <p:origin x="228" y="-3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808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theme" Target="theme/theme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effectLst/>
                <a:latin typeface="Times New Roman" panose="0202050305040509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effectLst/>
                <a:latin typeface="Times New Roman" panose="0202050305040509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25604" name="Rectangle 4"/>
          <p:cNvSpPr>
            <a:spLocks noGrp="1" noRot="1" noChangeAspect="1" noTextEdit="1"/>
          </p:cNvSpPr>
          <p:nvPr>
            <p:ph type="sldImg"/>
          </p:nvPr>
        </p:nvSpPr>
        <p:spPr>
          <a:xfrm>
            <a:off x="1143000" y="685800"/>
            <a:ext cx="4572000" cy="3429000"/>
          </a:xfrm>
          <a:prstGeom prst="rect">
            <a:avLst/>
          </a:prstGeom>
          <a:noFill/>
          <a:ln w="9525">
            <a:noFill/>
          </a:ln>
        </p:spPr>
      </p:sp>
      <p:sp>
        <p:nvSpPr>
          <p:cNvPr id="3077" name="Rectangle 5"/>
          <p:cNvSpPr>
            <a:spLocks noGrp="1" noChangeArrowheads="1" noTextEdit="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            </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   </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   </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   </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   </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effectLst/>
                <a:latin typeface="Times New Roman" panose="0202050305040509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fld id="{9A0DB2DC-4C9A-4742-B13C-FB6460FD3503}" type="slidenum">
              <a:rPr lang="zh-CN" altLang="zh-CN" sz="1200"/>
              <a:t>‹#›</a:t>
            </a:fld>
            <a:endParaRPr lang="zh-CN" altLang="zh-CN" sz="1200"/>
          </a:p>
        </p:txBody>
      </p:sp>
    </p:spTree>
    <p:extLst>
      <p:ext uri="{BB962C8B-B14F-4D97-AF65-F5344CB8AC3E}">
        <p14:creationId xmlns:p14="http://schemas.microsoft.com/office/powerpoint/2010/main" val="771500262"/>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503050405090304"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503050405090304"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503050405090304"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503050405090304"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503050405090304"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1293061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2964620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3861270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2177368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1413116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170206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1608733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825304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1063375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3623973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2053496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2264583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3364601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765175"/>
            <a:ext cx="1943100" cy="53308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765175"/>
            <a:ext cx="5676900" cy="53308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sp>
        <p:nvSpPr>
          <p:cNvPr id="5" name="页脚占位符 4"/>
          <p:cNvSpPr>
            <a:spLocks noGrp="1"/>
          </p:cNvSpPr>
          <p:nvPr>
            <p:ph type="ftr" sz="quarter" idx="11"/>
          </p:nvPr>
        </p:nvSpPr>
        <p:spPr/>
        <p:txBody>
          <a:bodyPr/>
          <a:lstStyle/>
          <a:p>
            <a:pPr lvl="0" eaLnBrk="1" hangingPunct="1"/>
            <a:r>
              <a:rPr lang="en-US" altLang="zh-CN">
                <a:latin typeface="Times New Roman" panose="02020503050405090304" pitchFamily="18" charset="0"/>
              </a:rPr>
              <a:t>可信计算的若干理论与技术研究</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sp>
        <p:nvSpPr>
          <p:cNvPr id="5" name="页脚占位符 4"/>
          <p:cNvSpPr>
            <a:spLocks noGrp="1"/>
          </p:cNvSpPr>
          <p:nvPr>
            <p:ph type="ftr" sz="quarter" idx="11"/>
          </p:nvPr>
        </p:nvSpPr>
        <p:spPr/>
        <p:txBody>
          <a:bodyPr/>
          <a:lstStyle/>
          <a:p>
            <a:pPr lvl="0" eaLnBrk="1" hangingPunct="1"/>
            <a:r>
              <a:rPr lang="en-US" altLang="zh-CN">
                <a:latin typeface="Times New Roman" panose="02020503050405090304" pitchFamily="18" charset="0"/>
              </a:rPr>
              <a:t>可信计算的若干理论与技术研究</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sp>
        <p:nvSpPr>
          <p:cNvPr id="5" name="页脚占位符 4"/>
          <p:cNvSpPr>
            <a:spLocks noGrp="1"/>
          </p:cNvSpPr>
          <p:nvPr>
            <p:ph type="ftr" sz="quarter" idx="11"/>
          </p:nvPr>
        </p:nvSpPr>
        <p:spPr/>
        <p:txBody>
          <a:bodyPr/>
          <a:lstStyle/>
          <a:p>
            <a:pPr lvl="0" eaLnBrk="1" hangingPunct="1"/>
            <a:r>
              <a:rPr lang="en-US" altLang="zh-CN">
                <a:latin typeface="Times New Roman" panose="02020503050405090304" pitchFamily="18" charset="0"/>
              </a:rPr>
              <a:t>可信计算的若干理论与技术研究</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sp>
        <p:nvSpPr>
          <p:cNvPr id="6" name="页脚占位符 5"/>
          <p:cNvSpPr>
            <a:spLocks noGrp="1"/>
          </p:cNvSpPr>
          <p:nvPr>
            <p:ph type="ftr" sz="quarter" idx="11"/>
          </p:nvPr>
        </p:nvSpPr>
        <p:spPr/>
        <p:txBody>
          <a:bodyPr/>
          <a:lstStyle/>
          <a:p>
            <a:pPr lvl="0" eaLnBrk="1" hangingPunct="1"/>
            <a:r>
              <a:rPr lang="en-US" altLang="zh-CN">
                <a:latin typeface="Times New Roman" panose="02020503050405090304" pitchFamily="18" charset="0"/>
              </a:rPr>
              <a:t>可信计算的若干理论与技术研究</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6"/>
          <p:cNvSpPr>
            <a:spLocks noGrp="1"/>
          </p:cNvSpPr>
          <p:nvPr>
            <p:ph type="sldNum" sz="quarter" idx="10"/>
          </p:nvPr>
        </p:nvSpPr>
        <p:spPr/>
        <p:txBody>
          <a:body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sp>
        <p:nvSpPr>
          <p:cNvPr id="8" name="页脚占位符 7"/>
          <p:cNvSpPr>
            <a:spLocks noGrp="1"/>
          </p:cNvSpPr>
          <p:nvPr>
            <p:ph type="ftr" sz="quarter" idx="11"/>
          </p:nvPr>
        </p:nvSpPr>
        <p:spPr/>
        <p:txBody>
          <a:bodyPr/>
          <a:lstStyle/>
          <a:p>
            <a:pPr lvl="0" eaLnBrk="1" hangingPunct="1"/>
            <a:r>
              <a:rPr lang="en-US" altLang="zh-CN">
                <a:latin typeface="Times New Roman" panose="02020503050405090304" pitchFamily="18" charset="0"/>
              </a:rPr>
              <a:t>可信计算的若干理论与技术研究</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2"/>
          <p:cNvSpPr>
            <a:spLocks noGrp="1"/>
          </p:cNvSpPr>
          <p:nvPr>
            <p:ph type="sldNum" sz="quarter" idx="10"/>
          </p:nvPr>
        </p:nvSpPr>
        <p:spPr/>
        <p:txBody>
          <a:body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sp>
        <p:nvSpPr>
          <p:cNvPr id="4" name="页脚占位符 3"/>
          <p:cNvSpPr>
            <a:spLocks noGrp="1"/>
          </p:cNvSpPr>
          <p:nvPr>
            <p:ph type="ftr" sz="quarter" idx="11"/>
          </p:nvPr>
        </p:nvSpPr>
        <p:spPr/>
        <p:txBody>
          <a:bodyPr/>
          <a:lstStyle/>
          <a:p>
            <a:pPr lvl="0" eaLnBrk="1" hangingPunct="1"/>
            <a:r>
              <a:rPr lang="en-US" altLang="zh-CN">
                <a:latin typeface="Times New Roman" panose="02020503050405090304" pitchFamily="18" charset="0"/>
              </a:rPr>
              <a:t>可信计算的若干理论与技术研究</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sp>
        <p:nvSpPr>
          <p:cNvPr id="3" name="页脚占位符 2"/>
          <p:cNvSpPr>
            <a:spLocks noGrp="1"/>
          </p:cNvSpPr>
          <p:nvPr>
            <p:ph type="ftr" sz="quarter" idx="11"/>
          </p:nvPr>
        </p:nvSpPr>
        <p:spPr/>
        <p:txBody>
          <a:bodyPr/>
          <a:lstStyle/>
          <a:p>
            <a:pPr lvl="0" eaLnBrk="1" hangingPunct="1"/>
            <a:r>
              <a:rPr lang="en-US" altLang="zh-CN">
                <a:latin typeface="Times New Roman" panose="02020503050405090304" pitchFamily="18" charset="0"/>
              </a:rPr>
              <a:t>可信计算的若干理论与技术研究</a:t>
            </a: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sp>
        <p:nvSpPr>
          <p:cNvPr id="6" name="页脚占位符 5"/>
          <p:cNvSpPr>
            <a:spLocks noGrp="1"/>
          </p:cNvSpPr>
          <p:nvPr>
            <p:ph type="ftr" sz="quarter" idx="11"/>
          </p:nvPr>
        </p:nvSpPr>
        <p:spPr/>
        <p:txBody>
          <a:bodyPr/>
          <a:lstStyle/>
          <a:p>
            <a:pPr lvl="0" eaLnBrk="1" hangingPunct="1"/>
            <a:r>
              <a:rPr lang="en-US" altLang="zh-CN">
                <a:latin typeface="Times New Roman" panose="02020503050405090304" pitchFamily="18" charset="0"/>
              </a:rPr>
              <a:t>可信计算的若干理论与技术研究</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sp>
        <p:nvSpPr>
          <p:cNvPr id="6" name="页脚占位符 5"/>
          <p:cNvSpPr>
            <a:spLocks noGrp="1"/>
          </p:cNvSpPr>
          <p:nvPr>
            <p:ph type="ftr" sz="quarter" idx="11"/>
          </p:nvPr>
        </p:nvSpPr>
        <p:spPr/>
        <p:txBody>
          <a:bodyPr/>
          <a:lstStyle/>
          <a:p>
            <a:pPr lvl="0" eaLnBrk="1" hangingPunct="1"/>
            <a:r>
              <a:rPr lang="en-US" altLang="zh-CN">
                <a:latin typeface="Times New Roman" panose="02020503050405090304" pitchFamily="18" charset="0"/>
              </a:rPr>
              <a:t>可信计算的若干理论与技术研究</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sp>
        <p:nvSpPr>
          <p:cNvPr id="5" name="页脚占位符 4"/>
          <p:cNvSpPr>
            <a:spLocks noGrp="1"/>
          </p:cNvSpPr>
          <p:nvPr>
            <p:ph type="ftr" sz="quarter" idx="11"/>
          </p:nvPr>
        </p:nvSpPr>
        <p:spPr/>
        <p:txBody>
          <a:bodyPr/>
          <a:lstStyle/>
          <a:p>
            <a:pPr lvl="0" eaLnBrk="1" hangingPunct="1"/>
            <a:r>
              <a:rPr lang="en-US" altLang="zh-CN">
                <a:latin typeface="Times New Roman" panose="02020503050405090304" pitchFamily="18" charset="0"/>
              </a:rPr>
              <a:t>可信计算的若干理论与技术研究</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765175"/>
            <a:ext cx="1943100" cy="53308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765175"/>
            <a:ext cx="5676900" cy="53308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sp>
        <p:nvSpPr>
          <p:cNvPr id="5" name="页脚占位符 4"/>
          <p:cNvSpPr>
            <a:spLocks noGrp="1"/>
          </p:cNvSpPr>
          <p:nvPr>
            <p:ph type="ftr" sz="quarter" idx="11"/>
          </p:nvPr>
        </p:nvSpPr>
        <p:spPr/>
        <p:txBody>
          <a:bodyPr/>
          <a:lstStyle/>
          <a:p>
            <a:pPr lvl="0" eaLnBrk="1" hangingPunct="1"/>
            <a:r>
              <a:rPr lang="en-US" altLang="zh-CN">
                <a:latin typeface="Times New Roman" panose="02020503050405090304" pitchFamily="18" charset="0"/>
              </a:rPr>
              <a:t>可信计算的若干理论与技术研究</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6"/>
          <p:cNvSpPr>
            <a:spLocks noGrp="1"/>
          </p:cNvSpPr>
          <p:nvPr>
            <p:ph type="sldNum" sz="quarter" idx="10"/>
          </p:nvPr>
        </p:nvSpPr>
        <p:spPr/>
        <p:txBody>
          <a:body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2"/>
          <p:cNvSpPr>
            <a:spLocks noGrp="1"/>
          </p:cNvSpPr>
          <p:nvPr>
            <p:ph type="sldNum" sz="quarter" idx="10"/>
          </p:nvPr>
        </p:nvSpPr>
        <p:spPr/>
        <p:txBody>
          <a:body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a:ln>
                  <a:noFill/>
                </a:ln>
                <a:solidFill>
                  <a:schemeClr val="tx1"/>
                </a:solidFill>
                <a:effectLst/>
                <a:uLnTx/>
                <a:uFillTx/>
                <a:latin typeface="+mn-lt"/>
                <a:ea typeface="+mn-ea"/>
                <a:cs typeface="+mn-cs"/>
              </a:rPr>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2.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3.png"/><Relationship Id="rId2" Type="http://schemas.openxmlformats.org/officeDocument/2006/relationships/slideLayout" Target="../slideLayouts/slideLayout13.xml"/><Relationship Id="rId16" Type="http://schemas.openxmlformats.org/officeDocument/2006/relationships/image" Target="../media/image2.w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85800" y="765175"/>
            <a:ext cx="7772400" cy="987425"/>
          </a:xfrm>
          <a:prstGeom prst="rect">
            <a:avLst/>
          </a:prstGeom>
          <a:noFill/>
          <a:ln w="9525">
            <a:noFill/>
          </a:ln>
        </p:spPr>
        <p:txBody>
          <a:bodyPr anchor="ctr"/>
          <a:lstStyle/>
          <a:p>
            <a:pPr lvl="0"/>
            <a:r>
              <a:rPr lang="zh-CN" altLang="en-US"/>
              <a:t>单击此处编辑母版标题样式</a:t>
            </a:r>
          </a:p>
        </p:txBody>
      </p:sp>
      <p:sp>
        <p:nvSpPr>
          <p:cNvPr id="1027" name="Rectangle 3"/>
          <p:cNvSpPr>
            <a:spLocks noGrp="1"/>
          </p:cNvSpPr>
          <p:nvPr>
            <p:ph type="body"/>
          </p:nvPr>
        </p:nvSpPr>
        <p:spPr>
          <a:xfrm>
            <a:off x="685800" y="1981200"/>
            <a:ext cx="7772400" cy="4114800"/>
          </a:xfrm>
          <a:prstGeom prst="rect">
            <a:avLst/>
          </a:prstGeom>
          <a:noFill/>
          <a:ln w="9525">
            <a:noFill/>
          </a:ln>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50598"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a:defRPr sz="1400"/>
            </a:lvl1p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graphicFrame>
        <p:nvGraphicFramePr>
          <p:cNvPr id="1029" name="Object 1024"/>
          <p:cNvGraphicFramePr>
            <a:graphicFrameLocks noChangeAspect="1"/>
          </p:cNvGraphicFramePr>
          <p:nvPr/>
        </p:nvGraphicFramePr>
        <p:xfrm>
          <a:off x="0" y="0"/>
          <a:ext cx="9144000" cy="890588"/>
        </p:xfrm>
        <a:graphic>
          <a:graphicData uri="http://schemas.openxmlformats.org/presentationml/2006/ole">
            <mc:AlternateContent xmlns:mc="http://schemas.openxmlformats.org/markup-compatibility/2006">
              <mc:Choice xmlns:v="urn:schemas-microsoft-com:vml" Requires="v">
                <p:oleObj spid="_x0000_s3103" r:id="rId14" imgW="9144000" imgH="1048385" progId="Photoshop.Image.8">
                  <p:embed/>
                </p:oleObj>
              </mc:Choice>
              <mc:Fallback>
                <p:oleObj r:id="rId14" imgW="9144000" imgH="1048385" progId="Photoshop.Image.8">
                  <p:embed/>
                  <p:pic>
                    <p:nvPicPr>
                      <p:cNvPr id="0" name="图片 3075"/>
                      <p:cNvPicPr/>
                      <p:nvPr/>
                    </p:nvPicPr>
                    <p:blipFill>
                      <a:blip r:embed="rId15"/>
                      <a:stretch>
                        <a:fillRect/>
                      </a:stretch>
                    </p:blipFill>
                    <p:spPr>
                      <a:xfrm>
                        <a:off x="0" y="0"/>
                        <a:ext cx="9144000" cy="890588"/>
                      </a:xfrm>
                      <a:prstGeom prst="rect">
                        <a:avLst/>
                      </a:prstGeom>
                      <a:noFill/>
                      <a:ln w="38100">
                        <a:noFill/>
                        <a:miter/>
                      </a:ln>
                    </p:spPr>
                  </p:pic>
                </p:oleObj>
              </mc:Fallback>
            </mc:AlternateContent>
          </a:graphicData>
        </a:graphic>
      </p:graphicFrame>
      <p:pic>
        <p:nvPicPr>
          <p:cNvPr id="1030" name="Picture 1025"/>
          <p:cNvPicPr>
            <a:picLocks noChangeAspect="1"/>
          </p:cNvPicPr>
          <p:nvPr/>
        </p:nvPicPr>
        <p:blipFill>
          <a:blip r:embed="rId16"/>
          <a:stretch>
            <a:fillRect/>
          </a:stretch>
        </p:blipFill>
        <p:spPr>
          <a:xfrm>
            <a:off x="179388" y="6246813"/>
            <a:ext cx="647700" cy="611187"/>
          </a:xfrm>
          <a:prstGeom prst="rect">
            <a:avLst/>
          </a:prstGeom>
          <a:noFill/>
          <a:ln w="9525">
            <a:noFill/>
          </a:ln>
        </p:spPr>
      </p:pic>
      <p:pic>
        <p:nvPicPr>
          <p:cNvPr id="1031" name="Picture 1026" descr="tb00"/>
          <p:cNvPicPr>
            <a:picLocks noChangeAspect="1"/>
          </p:cNvPicPr>
          <p:nvPr/>
        </p:nvPicPr>
        <p:blipFill>
          <a:blip r:embed="rId17"/>
          <a:stretch>
            <a:fillRect/>
          </a:stretch>
        </p:blipFill>
        <p:spPr>
          <a:xfrm>
            <a:off x="1044575" y="6303963"/>
            <a:ext cx="1584325" cy="554037"/>
          </a:xfrm>
          <a:prstGeom prst="rect">
            <a:avLst/>
          </a:prstGeom>
          <a:noFill/>
          <a:ln w="9525">
            <a:noFill/>
          </a:ln>
        </p:spPr>
      </p:pic>
      <p:sp>
        <p:nvSpPr>
          <p:cNvPr id="1597443" name="Rectangle 1027"/>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ctr" anchorCtr="0" compatLnSpc="1"/>
          <a:lstStyle>
            <a:lvl1pPr algn="ctr" eaLnBrk="1" hangingPunct="1">
              <a:buFontTx/>
              <a:buNone/>
              <a:defRPr sz="1400" b="0">
                <a:effectLst/>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503050405090304" pitchFamily="18" charset="0"/>
          <a:ea typeface="宋体" pitchFamily="2" charset="-122"/>
        </a:defRPr>
      </a:lvl2pPr>
      <a:lvl3pPr algn="ctr" rtl="0" eaLnBrk="0" fontAlgn="base" hangingPunct="0">
        <a:spcBef>
          <a:spcPct val="0"/>
        </a:spcBef>
        <a:spcAft>
          <a:spcPct val="0"/>
        </a:spcAft>
        <a:defRPr sz="4000">
          <a:solidFill>
            <a:schemeClr val="tx2"/>
          </a:solidFill>
          <a:latin typeface="Times New Roman" panose="02020503050405090304" pitchFamily="18" charset="0"/>
          <a:ea typeface="宋体" pitchFamily="2" charset="-122"/>
        </a:defRPr>
      </a:lvl3pPr>
      <a:lvl4pPr algn="ctr" rtl="0" eaLnBrk="0" fontAlgn="base" hangingPunct="0">
        <a:spcBef>
          <a:spcPct val="0"/>
        </a:spcBef>
        <a:spcAft>
          <a:spcPct val="0"/>
        </a:spcAft>
        <a:defRPr sz="4000">
          <a:solidFill>
            <a:schemeClr val="tx2"/>
          </a:solidFill>
          <a:latin typeface="Times New Roman" panose="02020503050405090304" pitchFamily="18" charset="0"/>
          <a:ea typeface="宋体" pitchFamily="2" charset="-122"/>
        </a:defRPr>
      </a:lvl4pPr>
      <a:lvl5pPr algn="ctr" rtl="0" eaLnBrk="0" fontAlgn="base" hangingPunct="0">
        <a:spcBef>
          <a:spcPct val="0"/>
        </a:spcBef>
        <a:spcAft>
          <a:spcPct val="0"/>
        </a:spcAft>
        <a:defRPr sz="4000">
          <a:solidFill>
            <a:schemeClr val="tx2"/>
          </a:solidFill>
          <a:latin typeface="Times New Roman" panose="02020503050405090304" pitchFamily="18" charset="0"/>
          <a:ea typeface="宋体" pitchFamily="2" charset="-122"/>
        </a:defRPr>
      </a:lvl5pPr>
      <a:lvl6pPr marL="457200" algn="ctr" rtl="0" eaLnBrk="1" fontAlgn="base" hangingPunct="1">
        <a:spcBef>
          <a:spcPct val="0"/>
        </a:spcBef>
        <a:spcAft>
          <a:spcPct val="0"/>
        </a:spcAft>
        <a:defRPr kumimoji="1" sz="4000">
          <a:solidFill>
            <a:schemeClr val="tx2"/>
          </a:solidFill>
          <a:latin typeface="Times New Roman" panose="02020503050405090304" pitchFamily="18" charset="0"/>
          <a:ea typeface="宋体" pitchFamily="2" charset="-122"/>
        </a:defRPr>
      </a:lvl6pPr>
      <a:lvl7pPr marL="914400" algn="ctr" rtl="0" eaLnBrk="1" fontAlgn="base" hangingPunct="1">
        <a:spcBef>
          <a:spcPct val="0"/>
        </a:spcBef>
        <a:spcAft>
          <a:spcPct val="0"/>
        </a:spcAft>
        <a:defRPr kumimoji="1" sz="4000">
          <a:solidFill>
            <a:schemeClr val="tx2"/>
          </a:solidFill>
          <a:latin typeface="Times New Roman" panose="02020503050405090304" pitchFamily="18" charset="0"/>
          <a:ea typeface="宋体" pitchFamily="2" charset="-122"/>
        </a:defRPr>
      </a:lvl7pPr>
      <a:lvl8pPr marL="1371600" algn="ctr" rtl="0" eaLnBrk="1" fontAlgn="base" hangingPunct="1">
        <a:spcBef>
          <a:spcPct val="0"/>
        </a:spcBef>
        <a:spcAft>
          <a:spcPct val="0"/>
        </a:spcAft>
        <a:defRPr kumimoji="1" sz="4000">
          <a:solidFill>
            <a:schemeClr val="tx2"/>
          </a:solidFill>
          <a:latin typeface="Times New Roman" panose="02020503050405090304" pitchFamily="18" charset="0"/>
          <a:ea typeface="宋体" pitchFamily="2" charset="-122"/>
        </a:defRPr>
      </a:lvl8pPr>
      <a:lvl9pPr marL="1828800" algn="ctr" rtl="0" eaLnBrk="1" fontAlgn="base" hangingPunct="1">
        <a:spcBef>
          <a:spcPct val="0"/>
        </a:spcBef>
        <a:spcAft>
          <a:spcPct val="0"/>
        </a:spcAft>
        <a:defRPr kumimoji="1" sz="4000">
          <a:solidFill>
            <a:schemeClr val="tx2"/>
          </a:solidFill>
          <a:latin typeface="Times New Roman" panose="02020503050405090304"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p:cNvSpPr>
          <p:nvPr>
            <p:ph type="title"/>
          </p:nvPr>
        </p:nvSpPr>
        <p:spPr>
          <a:xfrm>
            <a:off x="685800" y="765175"/>
            <a:ext cx="7772400" cy="987425"/>
          </a:xfrm>
          <a:prstGeom prst="rect">
            <a:avLst/>
          </a:prstGeom>
          <a:noFill/>
          <a:ln w="9525">
            <a:noFill/>
          </a:ln>
        </p:spPr>
        <p:txBody>
          <a:bodyPr anchor="ctr"/>
          <a:lstStyle/>
          <a:p>
            <a:pPr lvl="0"/>
            <a:r>
              <a:rPr lang="zh-CN" altLang="en-US"/>
              <a:t>单击此处编辑母版标题样式</a:t>
            </a:r>
          </a:p>
        </p:txBody>
      </p:sp>
      <p:sp>
        <p:nvSpPr>
          <p:cNvPr id="13315" name="Rectangle 3"/>
          <p:cNvSpPr>
            <a:spLocks noGrp="1"/>
          </p:cNvSpPr>
          <p:nvPr>
            <p:ph type="body"/>
          </p:nvPr>
        </p:nvSpPr>
        <p:spPr>
          <a:xfrm>
            <a:off x="685800" y="1981200"/>
            <a:ext cx="7772400" cy="4114800"/>
          </a:xfrm>
          <a:prstGeom prst="rect">
            <a:avLst/>
          </a:prstGeom>
          <a:noFill/>
          <a:ln w="9525">
            <a:noFill/>
          </a:ln>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50598"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a:defRPr sz="1400">
                <a:solidFill>
                  <a:srgbClr val="000000"/>
                </a:solidFill>
              </a:defRPr>
            </a:lvl1p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graphicFrame>
        <p:nvGraphicFramePr>
          <p:cNvPr id="13317" name="Object 1024"/>
          <p:cNvGraphicFramePr>
            <a:graphicFrameLocks noChangeAspect="1"/>
          </p:cNvGraphicFramePr>
          <p:nvPr userDrawn="1"/>
        </p:nvGraphicFramePr>
        <p:xfrm>
          <a:off x="0" y="0"/>
          <a:ext cx="9144000" cy="890588"/>
        </p:xfrm>
        <a:graphic>
          <a:graphicData uri="http://schemas.openxmlformats.org/presentationml/2006/ole">
            <mc:AlternateContent xmlns:mc="http://schemas.openxmlformats.org/markup-compatibility/2006">
              <mc:Choice xmlns:v="urn:schemas-microsoft-com:vml" Requires="v">
                <p:oleObj spid="_x0000_s4122" r:id="rId14" imgW="9144000" imgH="1048385" progId="Photoshop.Image.8">
                  <p:embed/>
                </p:oleObj>
              </mc:Choice>
              <mc:Fallback>
                <p:oleObj r:id="rId14" imgW="9144000" imgH="1048385" progId="Photoshop.Image.8">
                  <p:embed/>
                  <p:pic>
                    <p:nvPicPr>
                      <p:cNvPr id="0" name="图片 3076"/>
                      <p:cNvPicPr/>
                      <p:nvPr/>
                    </p:nvPicPr>
                    <p:blipFill>
                      <a:blip r:embed="rId15"/>
                      <a:stretch>
                        <a:fillRect/>
                      </a:stretch>
                    </p:blipFill>
                    <p:spPr>
                      <a:xfrm>
                        <a:off x="0" y="0"/>
                        <a:ext cx="9144000" cy="890588"/>
                      </a:xfrm>
                      <a:prstGeom prst="rect">
                        <a:avLst/>
                      </a:prstGeom>
                      <a:noFill/>
                      <a:ln w="38100">
                        <a:noFill/>
                        <a:miter/>
                      </a:ln>
                    </p:spPr>
                  </p:pic>
                </p:oleObj>
              </mc:Fallback>
            </mc:AlternateContent>
          </a:graphicData>
        </a:graphic>
      </p:graphicFrame>
      <p:pic>
        <p:nvPicPr>
          <p:cNvPr id="13318" name="Picture 1025"/>
          <p:cNvPicPr>
            <a:picLocks noChangeAspect="1"/>
          </p:cNvPicPr>
          <p:nvPr userDrawn="1"/>
        </p:nvPicPr>
        <p:blipFill>
          <a:blip r:embed="rId16"/>
          <a:stretch>
            <a:fillRect/>
          </a:stretch>
        </p:blipFill>
        <p:spPr>
          <a:xfrm>
            <a:off x="179388" y="6246813"/>
            <a:ext cx="647700" cy="611187"/>
          </a:xfrm>
          <a:prstGeom prst="rect">
            <a:avLst/>
          </a:prstGeom>
          <a:noFill/>
          <a:ln w="9525">
            <a:noFill/>
          </a:ln>
        </p:spPr>
      </p:pic>
      <p:pic>
        <p:nvPicPr>
          <p:cNvPr id="13319" name="Picture 1026" descr="tb00"/>
          <p:cNvPicPr>
            <a:picLocks noChangeAspect="1"/>
          </p:cNvPicPr>
          <p:nvPr userDrawn="1"/>
        </p:nvPicPr>
        <p:blipFill>
          <a:blip r:embed="rId17"/>
          <a:stretch>
            <a:fillRect/>
          </a:stretch>
        </p:blipFill>
        <p:spPr>
          <a:xfrm>
            <a:off x="1044575" y="6303963"/>
            <a:ext cx="1584325" cy="554037"/>
          </a:xfrm>
          <a:prstGeom prst="rect">
            <a:avLst/>
          </a:prstGeom>
          <a:noFill/>
          <a:ln w="9525">
            <a:noFill/>
          </a:ln>
        </p:spPr>
      </p:pic>
      <p:sp>
        <p:nvSpPr>
          <p:cNvPr id="1597443" name="Rectangle 1027"/>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ctr" anchorCtr="0" compatLnSpc="1"/>
          <a:lstStyle>
            <a:lvl1pPr algn="ctr">
              <a:defRPr sz="1400">
                <a:solidFill>
                  <a:srgbClr val="000000"/>
                </a:solidFill>
              </a:defRPr>
            </a:lvl1pPr>
          </a:lstStyle>
          <a:p>
            <a:pPr lvl="0" eaLnBrk="1" hangingPunct="1"/>
            <a:r>
              <a:rPr lang="en-US" altLang="zh-CN">
                <a:latin typeface="Times New Roman" panose="02020503050405090304" pitchFamily="18" charset="0"/>
              </a:rPr>
              <a:t>可信计算的若干理论与技术研究</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503050405090304" pitchFamily="18" charset="0"/>
          <a:ea typeface="宋体" pitchFamily="2" charset="-122"/>
        </a:defRPr>
      </a:lvl2pPr>
      <a:lvl3pPr algn="ctr" rtl="0" eaLnBrk="0" fontAlgn="base" hangingPunct="0">
        <a:spcBef>
          <a:spcPct val="0"/>
        </a:spcBef>
        <a:spcAft>
          <a:spcPct val="0"/>
        </a:spcAft>
        <a:defRPr sz="4000">
          <a:solidFill>
            <a:schemeClr val="tx2"/>
          </a:solidFill>
          <a:latin typeface="Times New Roman" panose="02020503050405090304" pitchFamily="18" charset="0"/>
          <a:ea typeface="宋体" pitchFamily="2" charset="-122"/>
        </a:defRPr>
      </a:lvl3pPr>
      <a:lvl4pPr algn="ctr" rtl="0" eaLnBrk="0" fontAlgn="base" hangingPunct="0">
        <a:spcBef>
          <a:spcPct val="0"/>
        </a:spcBef>
        <a:spcAft>
          <a:spcPct val="0"/>
        </a:spcAft>
        <a:defRPr sz="4000">
          <a:solidFill>
            <a:schemeClr val="tx2"/>
          </a:solidFill>
          <a:latin typeface="Times New Roman" panose="02020503050405090304" pitchFamily="18" charset="0"/>
          <a:ea typeface="宋体" pitchFamily="2" charset="-122"/>
        </a:defRPr>
      </a:lvl4pPr>
      <a:lvl5pPr algn="ctr" rtl="0" eaLnBrk="0" fontAlgn="base" hangingPunct="0">
        <a:spcBef>
          <a:spcPct val="0"/>
        </a:spcBef>
        <a:spcAft>
          <a:spcPct val="0"/>
        </a:spcAft>
        <a:defRPr sz="4000">
          <a:solidFill>
            <a:schemeClr val="tx2"/>
          </a:solidFill>
          <a:latin typeface="Times New Roman" panose="02020503050405090304" pitchFamily="18" charset="0"/>
          <a:ea typeface="宋体" pitchFamily="2" charset="-122"/>
        </a:defRPr>
      </a:lvl5pPr>
      <a:lvl6pPr marL="457200" algn="ctr" rtl="0" fontAlgn="base">
        <a:spcBef>
          <a:spcPct val="0"/>
        </a:spcBef>
        <a:spcAft>
          <a:spcPct val="0"/>
        </a:spcAft>
        <a:defRPr kumimoji="1" sz="4000">
          <a:solidFill>
            <a:schemeClr val="tx2"/>
          </a:solidFill>
          <a:latin typeface="Times New Roman" panose="02020503050405090304" pitchFamily="18" charset="0"/>
          <a:ea typeface="宋体" pitchFamily="2" charset="-122"/>
        </a:defRPr>
      </a:lvl6pPr>
      <a:lvl7pPr marL="914400" algn="ctr" rtl="0" fontAlgn="base">
        <a:spcBef>
          <a:spcPct val="0"/>
        </a:spcBef>
        <a:spcAft>
          <a:spcPct val="0"/>
        </a:spcAft>
        <a:defRPr kumimoji="1" sz="4000">
          <a:solidFill>
            <a:schemeClr val="tx2"/>
          </a:solidFill>
          <a:latin typeface="Times New Roman" panose="02020503050405090304" pitchFamily="18" charset="0"/>
          <a:ea typeface="宋体" pitchFamily="2" charset="-122"/>
        </a:defRPr>
      </a:lvl7pPr>
      <a:lvl8pPr marL="1371600" algn="ctr" rtl="0" fontAlgn="base">
        <a:spcBef>
          <a:spcPct val="0"/>
        </a:spcBef>
        <a:spcAft>
          <a:spcPct val="0"/>
        </a:spcAft>
        <a:defRPr kumimoji="1" sz="4000">
          <a:solidFill>
            <a:schemeClr val="tx2"/>
          </a:solidFill>
          <a:latin typeface="Times New Roman" panose="02020503050405090304" pitchFamily="18" charset="0"/>
          <a:ea typeface="宋体" pitchFamily="2" charset="-122"/>
        </a:defRPr>
      </a:lvl8pPr>
      <a:lvl9pPr marL="1828800" algn="ctr" rtl="0" fontAlgn="base">
        <a:spcBef>
          <a:spcPct val="0"/>
        </a:spcBef>
        <a:spcAft>
          <a:spcPct val="0"/>
        </a:spcAft>
        <a:defRPr kumimoji="1" sz="4000">
          <a:solidFill>
            <a:schemeClr val="tx2"/>
          </a:solidFill>
          <a:latin typeface="Times New Roman" panose="02020503050405090304"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video.tudou.com/v/XMjA0NzUyNjA4NA==.html?fr=rec1" TargetMode="External"/><Relationship Id="rId2" Type="http://schemas.openxmlformats.org/officeDocument/2006/relationships/hyperlink" Target="https://www.thepaper.cn/newsDetail_forward_1401269_1"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8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0" y="-136525"/>
            <a:ext cx="9242425" cy="7070725"/>
          </a:xfrm>
          <a:prstGeom prst="rect">
            <a:avLst/>
          </a:prstGeom>
          <a:noFill/>
          <a:ln w="9525">
            <a:noFill/>
          </a:ln>
        </p:spPr>
      </p:pic>
      <p:sp>
        <p:nvSpPr>
          <p:cNvPr id="26626" name="Title 1"/>
          <p:cNvSpPr/>
          <p:nvPr/>
        </p:nvSpPr>
        <p:spPr>
          <a:xfrm>
            <a:off x="0" y="692150"/>
            <a:ext cx="9144000" cy="2089150"/>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400" b="1" dirty="0" smtClean="0">
                <a:solidFill>
                  <a:srgbClr val="FF0000"/>
                </a:solidFill>
                <a:latin typeface="黑体" pitchFamily="49" charset="-122"/>
                <a:ea typeface="黑体" pitchFamily="49" charset="-122"/>
              </a:rPr>
              <a:t>大数据与人工智能安全</a:t>
            </a:r>
            <a:endParaRPr lang="en-US" altLang="zh-CN" sz="4400" b="1" dirty="0">
              <a:solidFill>
                <a:srgbClr val="FF0000"/>
              </a:solidFill>
              <a:latin typeface="黑体" pitchFamily="49" charset="-122"/>
              <a:ea typeface="黑体" pitchFamily="49" charset="-122"/>
            </a:endParaRPr>
          </a:p>
        </p:txBody>
      </p:sp>
      <p:sp>
        <p:nvSpPr>
          <p:cNvPr id="11" name="副标题 2"/>
          <p:cNvSpPr/>
          <p:nvPr/>
        </p:nvSpPr>
        <p:spPr bwMode="auto">
          <a:xfrm>
            <a:off x="2339752" y="2420888"/>
            <a:ext cx="6480399" cy="29511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lnSpc>
                <a:spcPct val="80000"/>
              </a:lnSpc>
              <a:buNone/>
            </a:pPr>
            <a:endParaRPr lang="en-US" altLang="zh-CN" sz="900" dirty="0">
              <a:effectLst>
                <a:outerShdw blurRad="38100" dist="38100" dir="2700000">
                  <a:srgbClr val="C0C0C0"/>
                </a:outerShdw>
              </a:effectLst>
              <a:latin typeface="Verdana" panose="020B0804030504040204" pitchFamily="34" charset="0"/>
              <a:sym typeface="+mn-ea"/>
            </a:endParaRPr>
          </a:p>
          <a:p>
            <a:pPr marL="0" lvl="0" indent="0" algn="r" eaLnBrk="1" hangingPunct="1">
              <a:lnSpc>
                <a:spcPct val="80000"/>
              </a:lnSpc>
              <a:buNone/>
            </a:pPr>
            <a:endParaRPr lang="en-US" altLang="zh-CN" sz="700" dirty="0">
              <a:effectLst>
                <a:outerShdw blurRad="38100" dist="38100" dir="2700000">
                  <a:srgbClr val="C0C0C0"/>
                </a:outerShdw>
              </a:effectLst>
              <a:latin typeface="Verdana" panose="020B0804030504040204" pitchFamily="34" charset="0"/>
              <a:sym typeface="+mn-ea"/>
            </a:endParaRPr>
          </a:p>
          <a:p>
            <a:pPr marL="0" indent="0" eaLnBrk="1" hangingPunct="1">
              <a:lnSpc>
                <a:spcPct val="80000"/>
              </a:lnSpc>
              <a:buNone/>
            </a:pPr>
            <a:r>
              <a:rPr lang="en-US" altLang="zh-CN" sz="2800" b="1" dirty="0" smtClean="0">
                <a:solidFill>
                  <a:srgbClr val="0D0D0D"/>
                </a:solidFill>
                <a:effectLst>
                  <a:outerShdw blurRad="38100" dist="38100" dir="2700000">
                    <a:srgbClr val="C0C0C0"/>
                  </a:outerShdw>
                </a:effectLst>
                <a:latin typeface="Arial" panose="020B0604020202090204" pitchFamily="34" charset="0"/>
                <a:sym typeface="+mn-ea"/>
              </a:rPr>
              <a:t>1 </a:t>
            </a:r>
            <a:r>
              <a:rPr lang="zh-CN" altLang="en-US" sz="2800" b="1" dirty="0" smtClean="0">
                <a:solidFill>
                  <a:srgbClr val="0D0D0D"/>
                </a:solidFill>
                <a:effectLst>
                  <a:outerShdw blurRad="38100" dist="38100" dir="2700000">
                    <a:srgbClr val="C0C0C0"/>
                  </a:outerShdw>
                </a:effectLst>
                <a:latin typeface="Arial" panose="020B0604020202090204" pitchFamily="34" charset="0"/>
                <a:sym typeface="+mn-ea"/>
              </a:rPr>
              <a:t>大数据和</a:t>
            </a:r>
            <a:r>
              <a:rPr lang="en-US" altLang="zh-CN" sz="2800" b="1" dirty="0" smtClean="0">
                <a:solidFill>
                  <a:srgbClr val="0D0D0D"/>
                </a:solidFill>
                <a:effectLst>
                  <a:outerShdw blurRad="38100" dist="38100" dir="2700000">
                    <a:srgbClr val="C0C0C0"/>
                  </a:outerShdw>
                </a:effectLst>
                <a:latin typeface="Arial" panose="020B0604020202090204" pitchFamily="34" charset="0"/>
                <a:sym typeface="+mn-ea"/>
              </a:rPr>
              <a:t>AI</a:t>
            </a:r>
            <a:endParaRPr lang="en-US" altLang="zh-CN" sz="2800" b="1" dirty="0">
              <a:solidFill>
                <a:srgbClr val="0D0D0D"/>
              </a:solidFill>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sz="2800" b="1" dirty="0">
              <a:solidFill>
                <a:srgbClr val="000000"/>
              </a:solidFill>
              <a:latin typeface="Calibri" pitchFamily="34" charset="0"/>
              <a:sym typeface="+mn-ea"/>
            </a:endParaRPr>
          </a:p>
          <a:p>
            <a:pPr marL="0" indent="0" eaLnBrk="1" hangingPunct="1">
              <a:lnSpc>
                <a:spcPct val="80000"/>
              </a:lnSpc>
              <a:buNone/>
            </a:pPr>
            <a:r>
              <a:rPr lang="en-US" altLang="zh-CN" sz="2800" b="1" dirty="0" smtClean="0">
                <a:solidFill>
                  <a:srgbClr val="000000"/>
                </a:solidFill>
                <a:latin typeface="Calibri" pitchFamily="34" charset="0"/>
                <a:sym typeface="+mn-ea"/>
              </a:rPr>
              <a:t>2 </a:t>
            </a:r>
            <a:r>
              <a:rPr lang="zh-CN" altLang="en-US" sz="2800" b="1" dirty="0" smtClean="0">
                <a:solidFill>
                  <a:srgbClr val="000000"/>
                </a:solidFill>
                <a:latin typeface="Calibri" pitchFamily="34" charset="0"/>
                <a:sym typeface="+mn-ea"/>
              </a:rPr>
              <a:t>大数据、</a:t>
            </a:r>
            <a:r>
              <a:rPr lang="en-US" altLang="zh-CN" sz="2800" b="1" dirty="0" smtClean="0">
                <a:solidFill>
                  <a:srgbClr val="000000"/>
                </a:solidFill>
                <a:latin typeface="Calibri" pitchFamily="34" charset="0"/>
                <a:sym typeface="+mn-ea"/>
              </a:rPr>
              <a:t>AI</a:t>
            </a:r>
            <a:r>
              <a:rPr lang="zh-CN" altLang="en-US" sz="2800" b="1" dirty="0" smtClean="0">
                <a:solidFill>
                  <a:srgbClr val="000000"/>
                </a:solidFill>
                <a:latin typeface="Calibri" pitchFamily="34" charset="0"/>
                <a:sym typeface="+mn-ea"/>
              </a:rPr>
              <a:t>和网络安全</a:t>
            </a:r>
            <a:endParaRPr lang="en-US" altLang="zh-CN" sz="2800" b="1" dirty="0" smtClean="0">
              <a:solidFill>
                <a:srgbClr val="000000"/>
              </a:solidFill>
              <a:latin typeface="Calibri" pitchFamily="34" charset="0"/>
              <a:sym typeface="+mn-ea"/>
            </a:endParaRPr>
          </a:p>
          <a:p>
            <a:pPr eaLnBrk="1" hangingPunct="1">
              <a:lnSpc>
                <a:spcPct val="80000"/>
              </a:lnSpc>
            </a:pPr>
            <a:endParaRPr lang="en-US" altLang="zh-CN" sz="2800" b="1" dirty="0">
              <a:solidFill>
                <a:srgbClr val="000000"/>
              </a:solidFill>
              <a:latin typeface="Calibri" pitchFamily="34" charset="0"/>
              <a:sym typeface="+mn-ea"/>
            </a:endParaRPr>
          </a:p>
          <a:p>
            <a:pPr marL="0" indent="0" eaLnBrk="1" hangingPunct="1">
              <a:lnSpc>
                <a:spcPct val="80000"/>
              </a:lnSpc>
              <a:buNone/>
            </a:pPr>
            <a:r>
              <a:rPr lang="en-US" altLang="zh-CN" sz="2800" b="1" dirty="0" smtClean="0">
                <a:solidFill>
                  <a:srgbClr val="000000"/>
                </a:solidFill>
                <a:latin typeface="Calibri" pitchFamily="34" charset="0"/>
                <a:sym typeface="+mn-ea"/>
              </a:rPr>
              <a:t>3 </a:t>
            </a:r>
            <a:r>
              <a:rPr lang="zh-CN" altLang="en-US" sz="2800" b="1" dirty="0" smtClean="0">
                <a:solidFill>
                  <a:srgbClr val="000000"/>
                </a:solidFill>
                <a:latin typeface="Calibri" pitchFamily="34" charset="0"/>
                <a:sym typeface="+mn-ea"/>
              </a:rPr>
              <a:t>大数据、</a:t>
            </a:r>
            <a:r>
              <a:rPr lang="en-US" altLang="zh-CN" sz="2800" b="1" dirty="0" smtClean="0">
                <a:solidFill>
                  <a:srgbClr val="000000"/>
                </a:solidFill>
                <a:latin typeface="Calibri" pitchFamily="34" charset="0"/>
                <a:sym typeface="+mn-ea"/>
              </a:rPr>
              <a:t>AI</a:t>
            </a:r>
            <a:r>
              <a:rPr lang="zh-CN" altLang="en-US" sz="2800" b="1" dirty="0" smtClean="0">
                <a:solidFill>
                  <a:srgbClr val="000000"/>
                </a:solidFill>
                <a:latin typeface="Calibri" pitchFamily="34" charset="0"/>
                <a:sym typeface="+mn-ea"/>
              </a:rPr>
              <a:t>和国家总体安全观</a:t>
            </a:r>
            <a:endParaRPr lang="en-US" altLang="zh-CN" sz="2800" b="1" dirty="0" smtClean="0">
              <a:solidFill>
                <a:srgbClr val="000000"/>
              </a:solidFill>
              <a:latin typeface="Calibri" pitchFamily="34" charset="0"/>
              <a:sym typeface="+mn-ea"/>
            </a:endParaRPr>
          </a:p>
          <a:p>
            <a:pPr eaLnBrk="1" hangingPunct="1">
              <a:lnSpc>
                <a:spcPct val="80000"/>
              </a:lnSpc>
            </a:pPr>
            <a:endParaRPr lang="en-US" altLang="zh-CN" sz="2400" b="1" dirty="0">
              <a:solidFill>
                <a:srgbClr val="000000"/>
              </a:solidFill>
              <a:latin typeface="Calibri" pitchFamily="34" charset="0"/>
              <a:sym typeface="+mn-ea"/>
            </a:endParaRPr>
          </a:p>
          <a:p>
            <a:pPr eaLnBrk="1" hangingPunct="1">
              <a:lnSpc>
                <a:spcPct val="80000"/>
              </a:lnSpc>
            </a:pPr>
            <a:endParaRPr lang="en-US" altLang="zh-CN" sz="2400" b="1" dirty="0" smtClean="0">
              <a:solidFill>
                <a:srgbClr val="000000"/>
              </a:solidFill>
              <a:latin typeface="Calibri" pitchFamily="34" charset="0"/>
              <a:sym typeface="+mn-ea"/>
            </a:endParaRPr>
          </a:p>
          <a:p>
            <a:pPr eaLnBrk="1" hangingPunct="1">
              <a:lnSpc>
                <a:spcPct val="80000"/>
              </a:lnSpc>
            </a:pPr>
            <a:endParaRPr lang="en-US" altLang="zh-CN" sz="2400" dirty="0">
              <a:solidFill>
                <a:srgbClr val="000000"/>
              </a:solidFill>
              <a:latin typeface="Calibri" pitchFamily="34" charset="0"/>
              <a:sym typeface="+mn-ea"/>
            </a:endParaRPr>
          </a:p>
          <a:p>
            <a:pPr eaLnBrk="1" hangingPunct="1">
              <a:lnSpc>
                <a:spcPct val="80000"/>
              </a:lnSpc>
            </a:pPr>
            <a:endParaRPr lang="en-US" altLang="zh-CN" sz="2400" dirty="0" smtClean="0">
              <a:solidFill>
                <a:srgbClr val="000000"/>
              </a:solidFill>
              <a:latin typeface="Calibri" pitchFamily="34" charset="0"/>
              <a:sym typeface="+mn-ea"/>
            </a:endParaRPr>
          </a:p>
          <a:p>
            <a:pPr eaLnBrk="1" hangingPunct="1">
              <a:lnSpc>
                <a:spcPct val="80000"/>
              </a:lnSpc>
            </a:pPr>
            <a:endParaRPr lang="zh-CN" altLang="en-US" sz="2400" dirty="0">
              <a:solidFill>
                <a:srgbClr val="000000"/>
              </a:solidFill>
              <a:latin typeface="Calibri" pitchFamily="34" charset="0"/>
              <a:sym typeface="+mn-ea"/>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大数据复杂度</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259632" y="2019476"/>
            <a:ext cx="6768752" cy="3713780"/>
          </a:xfrm>
          <a:prstGeom prst="rect">
            <a:avLst/>
          </a:prstGeom>
        </p:spPr>
      </p:pic>
    </p:spTree>
    <p:extLst>
      <p:ext uri="{BB962C8B-B14F-4D97-AF65-F5344CB8AC3E}">
        <p14:creationId xmlns:p14="http://schemas.microsoft.com/office/powerpoint/2010/main" val="3423775225"/>
      </p:ext>
    </p:extLst>
  </p:cSld>
  <p:clrMapOvr>
    <a:masterClrMapping/>
  </p:clrMapOvr>
  <p:transition>
    <p:wedg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0" y="-136525"/>
            <a:ext cx="9242425" cy="7070725"/>
          </a:xfrm>
          <a:prstGeom prst="rect">
            <a:avLst/>
          </a:prstGeom>
          <a:noFill/>
          <a:ln w="9525">
            <a:noFill/>
          </a:ln>
        </p:spPr>
      </p:pic>
      <p:sp>
        <p:nvSpPr>
          <p:cNvPr id="26626" name="Title 1"/>
          <p:cNvSpPr/>
          <p:nvPr/>
        </p:nvSpPr>
        <p:spPr>
          <a:xfrm>
            <a:off x="1115616" y="613735"/>
            <a:ext cx="9144000" cy="2089150"/>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lnSpc>
                <a:spcPct val="80000"/>
              </a:lnSpc>
              <a:buNone/>
            </a:pPr>
            <a:r>
              <a:rPr lang="zh-CN" altLang="en-US" sz="4400" b="1" dirty="0">
                <a:solidFill>
                  <a:srgbClr val="FF0000"/>
                </a:solidFill>
                <a:latin typeface="Calibri" pitchFamily="34" charset="0"/>
                <a:sym typeface="+mn-ea"/>
              </a:rPr>
              <a:t>大数据、</a:t>
            </a:r>
            <a:r>
              <a:rPr lang="en-US" altLang="zh-CN" sz="4400" b="1" dirty="0">
                <a:solidFill>
                  <a:srgbClr val="FF0000"/>
                </a:solidFill>
                <a:latin typeface="Calibri" pitchFamily="34" charset="0"/>
                <a:sym typeface="+mn-ea"/>
              </a:rPr>
              <a:t>AI</a:t>
            </a:r>
            <a:r>
              <a:rPr lang="zh-CN" altLang="en-US" sz="4400" b="1" dirty="0">
                <a:solidFill>
                  <a:srgbClr val="FF0000"/>
                </a:solidFill>
                <a:latin typeface="Calibri" pitchFamily="34" charset="0"/>
                <a:sym typeface="+mn-ea"/>
              </a:rPr>
              <a:t>和国家总体安全</a:t>
            </a:r>
            <a:r>
              <a:rPr lang="zh-CN" altLang="en-US" sz="4400" b="1" dirty="0" smtClean="0">
                <a:solidFill>
                  <a:srgbClr val="FF0000"/>
                </a:solidFill>
                <a:latin typeface="Calibri" pitchFamily="34" charset="0"/>
                <a:sym typeface="+mn-ea"/>
              </a:rPr>
              <a:t>观</a:t>
            </a:r>
            <a:endParaRPr lang="en-US" altLang="zh-CN" sz="4400" b="1" dirty="0" smtClean="0">
              <a:solidFill>
                <a:srgbClr val="FF0000"/>
              </a:solidFill>
              <a:latin typeface="Calibri" pitchFamily="34" charset="0"/>
              <a:sym typeface="+mn-ea"/>
            </a:endParaRPr>
          </a:p>
          <a:p>
            <a:pPr marL="0" indent="0" eaLnBrk="1" hangingPunct="1">
              <a:lnSpc>
                <a:spcPct val="80000"/>
              </a:lnSpc>
              <a:buNone/>
            </a:pPr>
            <a:r>
              <a:rPr lang="en-US" altLang="zh-CN" sz="4400" b="1" dirty="0">
                <a:solidFill>
                  <a:srgbClr val="FF0000"/>
                </a:solidFill>
                <a:latin typeface="Calibri" pitchFamily="34" charset="0"/>
                <a:sym typeface="+mn-ea"/>
              </a:rPr>
              <a:t> </a:t>
            </a:r>
            <a:r>
              <a:rPr lang="en-US" altLang="zh-CN" sz="4400" b="1" dirty="0" smtClean="0">
                <a:solidFill>
                  <a:srgbClr val="FF0000"/>
                </a:solidFill>
                <a:latin typeface="Calibri" pitchFamily="34" charset="0"/>
                <a:sym typeface="+mn-ea"/>
              </a:rPr>
              <a:t>                  ------- </a:t>
            </a:r>
            <a:r>
              <a:rPr lang="zh-CN" altLang="en-US" sz="4400" b="1" dirty="0" smtClean="0">
                <a:solidFill>
                  <a:srgbClr val="FF0000"/>
                </a:solidFill>
                <a:latin typeface="Calibri" pitchFamily="34" charset="0"/>
                <a:sym typeface="+mn-ea"/>
              </a:rPr>
              <a:t>认知对抗</a:t>
            </a:r>
            <a:endParaRPr lang="en-US" altLang="zh-CN" sz="4400" b="1" dirty="0">
              <a:solidFill>
                <a:srgbClr val="FF0000"/>
              </a:solidFill>
              <a:latin typeface="Calibri" pitchFamily="34" charset="0"/>
              <a:sym typeface="+mn-ea"/>
            </a:endParaRPr>
          </a:p>
        </p:txBody>
      </p:sp>
      <p:sp>
        <p:nvSpPr>
          <p:cNvPr id="11" name="副标题 2"/>
          <p:cNvSpPr/>
          <p:nvPr/>
        </p:nvSpPr>
        <p:spPr bwMode="auto">
          <a:xfrm>
            <a:off x="2051720" y="2420888"/>
            <a:ext cx="6480399" cy="29511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lnSpc>
                <a:spcPct val="80000"/>
              </a:lnSpc>
              <a:buNone/>
            </a:pPr>
            <a:endParaRPr lang="en-US" altLang="zh-CN" sz="900" dirty="0">
              <a:effectLst>
                <a:outerShdw blurRad="38100" dist="38100" dir="2700000">
                  <a:srgbClr val="C0C0C0"/>
                </a:outerShdw>
              </a:effectLst>
              <a:latin typeface="Verdana" panose="020B0804030504040204" pitchFamily="34" charset="0"/>
              <a:sym typeface="+mn-ea"/>
            </a:endParaRPr>
          </a:p>
          <a:p>
            <a:pPr marL="0" lvl="0" indent="0" algn="r" eaLnBrk="1" hangingPunct="1">
              <a:lnSpc>
                <a:spcPct val="80000"/>
              </a:lnSpc>
              <a:buNone/>
            </a:pPr>
            <a:endParaRPr lang="en-US" altLang="zh-CN" sz="700" dirty="0">
              <a:effectLst>
                <a:outerShdw blurRad="38100" dist="38100" dir="2700000">
                  <a:srgbClr val="C0C0C0"/>
                </a:outerShdw>
              </a:effectLst>
              <a:latin typeface="Verdana" panose="020B0804030504040204" pitchFamily="34" charset="0"/>
              <a:sym typeface="+mn-ea"/>
            </a:endParaRPr>
          </a:p>
          <a:p>
            <a:pPr>
              <a:buFont typeface="Arial" panose="020B0604020202020204" pitchFamily="34" charset="0"/>
              <a:buChar char="•"/>
            </a:pPr>
            <a:r>
              <a:rPr lang="zh-CN" altLang="en-US" sz="2400" b="1" dirty="0"/>
              <a:t>概念</a:t>
            </a:r>
            <a:endParaRPr lang="en-US" altLang="zh-CN" sz="2400" b="1" dirty="0"/>
          </a:p>
          <a:p>
            <a:pPr>
              <a:buFont typeface="Arial" panose="020B0604020202020204" pitchFamily="34" charset="0"/>
              <a:buChar char="•"/>
            </a:pPr>
            <a:r>
              <a:rPr lang="zh-CN" altLang="en-US" sz="2400" b="1" dirty="0"/>
              <a:t>挑战</a:t>
            </a:r>
            <a:endParaRPr lang="en-US" altLang="zh-CN" sz="2400" b="1" dirty="0"/>
          </a:p>
          <a:p>
            <a:pPr>
              <a:buFont typeface="Arial" panose="020B0604020202020204" pitchFamily="34" charset="0"/>
              <a:buChar char="•"/>
            </a:pPr>
            <a:r>
              <a:rPr lang="zh-CN" altLang="en-US" sz="2400" b="1" dirty="0"/>
              <a:t>定位</a:t>
            </a:r>
            <a:endParaRPr lang="en-US" altLang="zh-CN" sz="2400" b="1" dirty="0"/>
          </a:p>
          <a:p>
            <a:pPr>
              <a:buFont typeface="Arial" panose="020B0604020202020204" pitchFamily="34" charset="0"/>
              <a:buChar char="•"/>
            </a:pPr>
            <a:r>
              <a:rPr lang="zh-CN" altLang="en-US" sz="2400" b="1" dirty="0"/>
              <a:t>技术</a:t>
            </a:r>
            <a:endParaRPr lang="en-US" altLang="zh-CN" sz="2400" b="1" dirty="0"/>
          </a:p>
          <a:p>
            <a:pPr>
              <a:buFont typeface="Arial" panose="020B0604020202020204" pitchFamily="34" charset="0"/>
              <a:buChar char="•"/>
            </a:pPr>
            <a:r>
              <a:rPr lang="zh-CN" altLang="en-US" sz="2400" b="1" dirty="0"/>
              <a:t>应用</a:t>
            </a:r>
            <a:endParaRPr lang="en-US" altLang="zh-CN" sz="2400" b="1" dirty="0"/>
          </a:p>
          <a:p>
            <a:pPr>
              <a:buFont typeface="Arial" panose="020B0604020202020204" pitchFamily="34" charset="0"/>
              <a:buChar char="•"/>
            </a:pPr>
            <a:r>
              <a:rPr lang="zh-CN" altLang="en-US" sz="2400" b="1" dirty="0"/>
              <a:t>总结</a:t>
            </a:r>
          </a:p>
          <a:p>
            <a:pPr eaLnBrk="1" hangingPunct="1">
              <a:lnSpc>
                <a:spcPct val="80000"/>
              </a:lnSpc>
            </a:pPr>
            <a:endParaRPr lang="en-US" altLang="zh-CN" sz="2400" b="1" dirty="0" smtClean="0">
              <a:solidFill>
                <a:srgbClr val="000000"/>
              </a:solidFill>
              <a:latin typeface="Calibri" pitchFamily="34" charset="0"/>
              <a:sym typeface="+mn-ea"/>
            </a:endParaRPr>
          </a:p>
          <a:p>
            <a:pPr eaLnBrk="1" hangingPunct="1">
              <a:lnSpc>
                <a:spcPct val="80000"/>
              </a:lnSpc>
            </a:pPr>
            <a:endParaRPr lang="en-US" altLang="zh-CN" sz="2400" dirty="0">
              <a:solidFill>
                <a:srgbClr val="000000"/>
              </a:solidFill>
              <a:latin typeface="Calibri" pitchFamily="34" charset="0"/>
              <a:sym typeface="+mn-ea"/>
            </a:endParaRPr>
          </a:p>
          <a:p>
            <a:pPr eaLnBrk="1" hangingPunct="1">
              <a:lnSpc>
                <a:spcPct val="80000"/>
              </a:lnSpc>
            </a:pPr>
            <a:endParaRPr lang="en-US" altLang="zh-CN" sz="2400" dirty="0" smtClean="0">
              <a:solidFill>
                <a:srgbClr val="000000"/>
              </a:solidFill>
              <a:latin typeface="Calibri" pitchFamily="34" charset="0"/>
              <a:sym typeface="+mn-ea"/>
            </a:endParaRPr>
          </a:p>
          <a:p>
            <a:pPr eaLnBrk="1" hangingPunct="1">
              <a:lnSpc>
                <a:spcPct val="80000"/>
              </a:lnSpc>
            </a:pPr>
            <a:endParaRPr lang="zh-CN" altLang="en-US" sz="2400" dirty="0">
              <a:solidFill>
                <a:srgbClr val="000000"/>
              </a:solidFill>
              <a:latin typeface="Calibri" pitchFamily="34" charset="0"/>
              <a:sym typeface="+mn-ea"/>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367297878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认知对抗概念</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755576" y="1988840"/>
            <a:ext cx="8208912" cy="4114800"/>
          </a:xfrm>
        </p:spPr>
        <p:txBody>
          <a:bodyPr/>
          <a:lstStyle/>
          <a:p>
            <a:pPr>
              <a:buFont typeface="Arial" panose="020B0604020202020204" pitchFamily="34" charset="0"/>
              <a:buChar char="•"/>
            </a:pPr>
            <a:r>
              <a:rPr lang="zh-CN" altLang="en-US" sz="2400" b="1" dirty="0"/>
              <a:t>网络空间</a:t>
            </a:r>
            <a:endParaRPr lang="en-US" altLang="zh-CN" sz="2400" b="1" dirty="0"/>
          </a:p>
          <a:p>
            <a:endParaRPr lang="en-US" altLang="zh-CN" sz="2400" b="1" dirty="0"/>
          </a:p>
          <a:p>
            <a:pPr>
              <a:buFont typeface="Arial" panose="020B0604020202020204" pitchFamily="34" charset="0"/>
              <a:buChar char="•"/>
            </a:pPr>
            <a:r>
              <a:rPr lang="zh-CN" altLang="en-US" sz="2400" b="1" dirty="0"/>
              <a:t>认知对抗</a:t>
            </a:r>
          </a:p>
          <a:p>
            <a:pPr marL="0" indent="0">
              <a:buNone/>
            </a:pPr>
            <a:endParaRPr lang="zh-CN" altLang="en-US" sz="2400" dirty="0"/>
          </a:p>
        </p:txBody>
      </p:sp>
    </p:spTree>
    <p:extLst>
      <p:ext uri="{BB962C8B-B14F-4D97-AF65-F5344CB8AC3E}">
        <p14:creationId xmlns:p14="http://schemas.microsoft.com/office/powerpoint/2010/main" val="3003561111"/>
      </p:ext>
    </p:extLst>
  </p:cSld>
  <p:clrMapOvr>
    <a:masterClrMapping/>
  </p:clrMapOvr>
  <p:transition>
    <p:wedg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认知对抗概念</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695809" y="2081380"/>
            <a:ext cx="5752381" cy="3291835"/>
          </a:xfrm>
          <a:prstGeom prst="rect">
            <a:avLst/>
          </a:prstGeom>
        </p:spPr>
      </p:pic>
    </p:spTree>
    <p:extLst>
      <p:ext uri="{BB962C8B-B14F-4D97-AF65-F5344CB8AC3E}">
        <p14:creationId xmlns:p14="http://schemas.microsoft.com/office/powerpoint/2010/main" val="1260626036"/>
      </p:ext>
    </p:extLst>
  </p:cSld>
  <p:clrMapOvr>
    <a:masterClrMapping/>
  </p:clrMapOvr>
  <p:transition>
    <p:wedg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认知对抗概念</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755576" y="1988840"/>
            <a:ext cx="8208912" cy="4114800"/>
          </a:xfrm>
        </p:spPr>
        <p:txBody>
          <a:bodyPr/>
          <a:lstStyle/>
          <a:p>
            <a:pPr>
              <a:buFont typeface="Arial" panose="020B0604020202020204" pitchFamily="34" charset="0"/>
              <a:buChar char="•"/>
            </a:pPr>
            <a:r>
              <a:rPr lang="zh-CN" altLang="en-US" sz="2400" b="1" dirty="0"/>
              <a:t>情感和情感对抗</a:t>
            </a:r>
            <a:endParaRPr lang="en-US" altLang="zh-CN" sz="2400" b="1" dirty="0"/>
          </a:p>
          <a:p>
            <a:pPr>
              <a:buFont typeface="Arial" panose="020B0604020202020204" pitchFamily="34" charset="0"/>
              <a:buChar char="•"/>
            </a:pPr>
            <a:endParaRPr lang="en-US" altLang="zh-CN" sz="2400" b="1" dirty="0"/>
          </a:p>
          <a:p>
            <a:pPr>
              <a:buFont typeface="Arial" panose="020B0604020202020204" pitchFamily="34" charset="0"/>
              <a:buChar char="•"/>
            </a:pPr>
            <a:endParaRPr lang="en-US" altLang="zh-CN" sz="2400" b="1" dirty="0"/>
          </a:p>
          <a:p>
            <a:pPr>
              <a:buFont typeface="Arial" panose="020B0604020202020204" pitchFamily="34" charset="0"/>
              <a:buChar char="•"/>
            </a:pPr>
            <a:r>
              <a:rPr lang="zh-CN" altLang="en-US" sz="2400" b="1" dirty="0"/>
              <a:t>认知和认知对抗</a:t>
            </a:r>
            <a:endParaRPr lang="en-US" altLang="zh-CN" sz="2400" b="1" dirty="0"/>
          </a:p>
          <a:p>
            <a:pPr marL="0" indent="0">
              <a:buNone/>
            </a:pPr>
            <a:endParaRPr lang="zh-CN" altLang="en-US" sz="2400" dirty="0"/>
          </a:p>
        </p:txBody>
      </p:sp>
    </p:spTree>
    <p:extLst>
      <p:ext uri="{BB962C8B-B14F-4D97-AF65-F5344CB8AC3E}">
        <p14:creationId xmlns:p14="http://schemas.microsoft.com/office/powerpoint/2010/main" val="2908829482"/>
      </p:ext>
    </p:extLst>
  </p:cSld>
  <p:clrMapOvr>
    <a:masterClrMapping/>
  </p:clrMapOvr>
  <p:transition>
    <p:wedg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认知对抗概念</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755576" y="1844824"/>
            <a:ext cx="7600000" cy="4247619"/>
          </a:xfrm>
          <a:prstGeom prst="rect">
            <a:avLst/>
          </a:prstGeom>
        </p:spPr>
      </p:pic>
    </p:spTree>
    <p:extLst>
      <p:ext uri="{BB962C8B-B14F-4D97-AF65-F5344CB8AC3E}">
        <p14:creationId xmlns:p14="http://schemas.microsoft.com/office/powerpoint/2010/main" val="3039030702"/>
      </p:ext>
    </p:extLst>
  </p:cSld>
  <p:clrMapOvr>
    <a:masterClrMapping/>
  </p:clrMapOvr>
  <p:transition>
    <p:wedg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认知对抗概念</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086286" y="1772816"/>
            <a:ext cx="6971428" cy="4327612"/>
          </a:xfrm>
          <a:prstGeom prst="rect">
            <a:avLst/>
          </a:prstGeom>
        </p:spPr>
      </p:pic>
    </p:spTree>
    <p:extLst>
      <p:ext uri="{BB962C8B-B14F-4D97-AF65-F5344CB8AC3E}">
        <p14:creationId xmlns:p14="http://schemas.microsoft.com/office/powerpoint/2010/main" val="691246491"/>
      </p:ext>
    </p:extLst>
  </p:cSld>
  <p:clrMapOvr>
    <a:masterClrMapping/>
  </p:clrMapOvr>
  <p:transition>
    <p:wedg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认知对抗概念</a:t>
            </a:r>
            <a:endParaRPr lang="zh-CN" altLang="en-US" dirty="0">
              <a:solidFill>
                <a:srgbClr val="FF0000"/>
              </a:solidFill>
              <a:latin typeface="黑体" pitchFamily="49" charset="-122"/>
              <a:ea typeface="黑体" pitchFamily="49" charset="-122"/>
            </a:endParaRPr>
          </a:p>
        </p:txBody>
      </p:sp>
      <p:sp>
        <p:nvSpPr>
          <p:cNvPr id="5" name="矩形 4"/>
          <p:cNvSpPr/>
          <p:nvPr/>
        </p:nvSpPr>
        <p:spPr>
          <a:xfrm>
            <a:off x="826203" y="2060848"/>
            <a:ext cx="7797262" cy="358898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smtClean="0">
                <a:solidFill>
                  <a:srgbClr val="FF0000"/>
                </a:solidFill>
              </a:rPr>
              <a:t>情感博弈：针对</a:t>
            </a:r>
            <a:r>
              <a:rPr lang="zh-CN" altLang="en-US" sz="3600" b="1" dirty="0" smtClean="0">
                <a:solidFill>
                  <a:schemeClr val="accent2"/>
                </a:solidFill>
              </a:rPr>
              <a:t>特定人群对于特定对象的特定观点</a:t>
            </a:r>
            <a:endParaRPr lang="en-US" altLang="zh-CN" sz="3600" b="1" dirty="0" smtClean="0">
              <a:solidFill>
                <a:schemeClr val="accent2"/>
              </a:solidFill>
            </a:endParaRPr>
          </a:p>
          <a:p>
            <a:endParaRPr lang="en-US" altLang="zh-CN" sz="3600" b="1" dirty="0">
              <a:solidFill>
                <a:schemeClr val="accent2"/>
              </a:solidFill>
            </a:endParaRPr>
          </a:p>
          <a:p>
            <a:r>
              <a:rPr lang="zh-CN" altLang="en-US" sz="3600" b="1" dirty="0" smtClean="0">
                <a:solidFill>
                  <a:srgbClr val="FF0000"/>
                </a:solidFill>
              </a:rPr>
              <a:t>对象：</a:t>
            </a:r>
            <a:r>
              <a:rPr lang="zh-CN" altLang="en-US" sz="3600" b="1" dirty="0" smtClean="0">
                <a:solidFill>
                  <a:schemeClr val="accent2"/>
                </a:solidFill>
              </a:rPr>
              <a:t>国家、领导人、战略决策</a:t>
            </a:r>
            <a:endParaRPr lang="en-US" altLang="zh-CN" sz="3600" b="1" dirty="0" smtClean="0">
              <a:solidFill>
                <a:schemeClr val="accent2"/>
              </a:solidFill>
            </a:endParaRPr>
          </a:p>
          <a:p>
            <a:endParaRPr lang="en-US" altLang="zh-CN" sz="3600" b="1" dirty="0">
              <a:solidFill>
                <a:schemeClr val="accent2"/>
              </a:solidFill>
            </a:endParaRPr>
          </a:p>
          <a:p>
            <a:r>
              <a:rPr lang="zh-CN" altLang="en-US" sz="3600" b="1" dirty="0" smtClean="0">
                <a:solidFill>
                  <a:srgbClr val="FF0000"/>
                </a:solidFill>
              </a:rPr>
              <a:t>人群：</a:t>
            </a:r>
            <a:r>
              <a:rPr lang="zh-CN" altLang="en-US" sz="3600" b="1" dirty="0" smtClean="0">
                <a:solidFill>
                  <a:schemeClr val="accent2"/>
                </a:solidFill>
              </a:rPr>
              <a:t>意见领袖、</a:t>
            </a:r>
            <a:r>
              <a:rPr lang="en-US" altLang="zh-CN" sz="3600" b="1" dirty="0" smtClean="0">
                <a:solidFill>
                  <a:schemeClr val="accent2"/>
                </a:solidFill>
              </a:rPr>
              <a:t>Z-</a:t>
            </a:r>
            <a:r>
              <a:rPr lang="zh-CN" altLang="en-US" sz="3600" b="1" dirty="0" smtClean="0">
                <a:solidFill>
                  <a:schemeClr val="accent2"/>
                </a:solidFill>
              </a:rPr>
              <a:t>时代、普通网民</a:t>
            </a:r>
            <a:endParaRPr lang="en-US" altLang="zh-CN" sz="3600" b="1" dirty="0" smtClean="0">
              <a:solidFill>
                <a:schemeClr val="accent2"/>
              </a:solidFill>
            </a:endParaRPr>
          </a:p>
        </p:txBody>
      </p:sp>
    </p:spTree>
    <p:extLst>
      <p:ext uri="{BB962C8B-B14F-4D97-AF65-F5344CB8AC3E}">
        <p14:creationId xmlns:p14="http://schemas.microsoft.com/office/powerpoint/2010/main" val="4117075733"/>
      </p:ext>
    </p:extLst>
  </p:cSld>
  <p:clrMapOvr>
    <a:masterClrMapping/>
  </p:clrMapOvr>
  <p:transition>
    <p:wedg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763688" y="1772816"/>
            <a:ext cx="6047619" cy="4790476"/>
          </a:xfrm>
          <a:prstGeom prst="rect">
            <a:avLst/>
          </a:prstGeom>
        </p:spPr>
      </p:pic>
    </p:spTree>
    <p:extLst>
      <p:ext uri="{BB962C8B-B14F-4D97-AF65-F5344CB8AC3E}">
        <p14:creationId xmlns:p14="http://schemas.microsoft.com/office/powerpoint/2010/main" val="75629232"/>
      </p:ext>
    </p:extLst>
  </p:cSld>
  <p:clrMapOvr>
    <a:masterClrMapping/>
  </p:clrMapOvr>
  <p:transition>
    <p:wedg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219619" y="1700808"/>
            <a:ext cx="6704762" cy="4261525"/>
          </a:xfrm>
          <a:prstGeom prst="rect">
            <a:avLst/>
          </a:prstGeom>
        </p:spPr>
      </p:pic>
    </p:spTree>
    <p:extLst>
      <p:ext uri="{BB962C8B-B14F-4D97-AF65-F5344CB8AC3E}">
        <p14:creationId xmlns:p14="http://schemas.microsoft.com/office/powerpoint/2010/main" val="164455798"/>
      </p:ext>
    </p:extLst>
  </p:cSld>
  <p:clrMapOvr>
    <a:masterClrMapping/>
  </p:clrMapOvr>
  <p:transition>
    <p:wedg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252952" y="1772816"/>
            <a:ext cx="6638095" cy="4536504"/>
          </a:xfrm>
          <a:prstGeom prst="rect">
            <a:avLst/>
          </a:prstGeom>
        </p:spPr>
      </p:pic>
    </p:spTree>
    <p:extLst>
      <p:ext uri="{BB962C8B-B14F-4D97-AF65-F5344CB8AC3E}">
        <p14:creationId xmlns:p14="http://schemas.microsoft.com/office/powerpoint/2010/main" val="920660227"/>
      </p:ext>
    </p:extLst>
  </p:cSld>
  <p:clrMapOvr>
    <a:masterClrMapping/>
  </p:clrMapOvr>
  <p:transition>
    <p:wedg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大数据实例：社交媒体</a:t>
            </a:r>
            <a:r>
              <a:rPr lang="en-US" altLang="zh-CN" dirty="0" smtClean="0">
                <a:solidFill>
                  <a:srgbClr val="FF0000"/>
                </a:solidFill>
                <a:latin typeface="黑体" pitchFamily="49" charset="-122"/>
                <a:ea typeface="黑体" pitchFamily="49" charset="-122"/>
              </a:rPr>
              <a:t>1</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514857" y="1557337"/>
            <a:ext cx="8114286" cy="4314519"/>
          </a:xfrm>
          <a:prstGeom prst="rect">
            <a:avLst/>
          </a:prstGeom>
        </p:spPr>
      </p:pic>
    </p:spTree>
    <p:extLst>
      <p:ext uri="{BB962C8B-B14F-4D97-AF65-F5344CB8AC3E}">
        <p14:creationId xmlns:p14="http://schemas.microsoft.com/office/powerpoint/2010/main" val="1698693573"/>
      </p:ext>
    </p:extLst>
  </p:cSld>
  <p:clrMapOvr>
    <a:masterClrMapping/>
  </p:clrMapOvr>
  <p:transition>
    <p:wedg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619672" y="1844824"/>
            <a:ext cx="5990476" cy="4133333"/>
          </a:xfrm>
          <a:prstGeom prst="rect">
            <a:avLst/>
          </a:prstGeom>
        </p:spPr>
      </p:pic>
    </p:spTree>
    <p:extLst>
      <p:ext uri="{BB962C8B-B14F-4D97-AF65-F5344CB8AC3E}">
        <p14:creationId xmlns:p14="http://schemas.microsoft.com/office/powerpoint/2010/main" val="1310299626"/>
      </p:ext>
    </p:extLst>
  </p:cSld>
  <p:clrMapOvr>
    <a:masterClrMapping/>
  </p:clrMapOvr>
  <p:transition>
    <p:wedg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403648" y="1844824"/>
            <a:ext cx="6628571" cy="4190476"/>
          </a:xfrm>
          <a:prstGeom prst="rect">
            <a:avLst/>
          </a:prstGeom>
        </p:spPr>
      </p:pic>
    </p:spTree>
    <p:extLst>
      <p:ext uri="{BB962C8B-B14F-4D97-AF65-F5344CB8AC3E}">
        <p14:creationId xmlns:p14="http://schemas.microsoft.com/office/powerpoint/2010/main" val="1529360984"/>
      </p:ext>
    </p:extLst>
  </p:cSld>
  <p:clrMapOvr>
    <a:masterClrMapping/>
  </p:clrMapOvr>
  <p:transition>
    <p:wedg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475656" y="1700809"/>
            <a:ext cx="6257143" cy="4608512"/>
          </a:xfrm>
          <a:prstGeom prst="rect">
            <a:avLst/>
          </a:prstGeom>
        </p:spPr>
      </p:pic>
    </p:spTree>
    <p:extLst>
      <p:ext uri="{BB962C8B-B14F-4D97-AF65-F5344CB8AC3E}">
        <p14:creationId xmlns:p14="http://schemas.microsoft.com/office/powerpoint/2010/main" val="3155475370"/>
      </p:ext>
    </p:extLst>
  </p:cSld>
  <p:clrMapOvr>
    <a:masterClrMapping/>
  </p:clrMapOvr>
  <p:transition>
    <p:wedg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475656" y="1700808"/>
            <a:ext cx="6171429" cy="4438095"/>
          </a:xfrm>
          <a:prstGeom prst="rect">
            <a:avLst/>
          </a:prstGeom>
        </p:spPr>
      </p:pic>
    </p:spTree>
    <p:extLst>
      <p:ext uri="{BB962C8B-B14F-4D97-AF65-F5344CB8AC3E}">
        <p14:creationId xmlns:p14="http://schemas.microsoft.com/office/powerpoint/2010/main" val="2151978561"/>
      </p:ext>
    </p:extLst>
  </p:cSld>
  <p:clrMapOvr>
    <a:masterClrMapping/>
  </p:clrMapOvr>
  <p:transition>
    <p:wedg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187624" y="1628800"/>
            <a:ext cx="6876190" cy="4619048"/>
          </a:xfrm>
          <a:prstGeom prst="rect">
            <a:avLst/>
          </a:prstGeom>
        </p:spPr>
      </p:pic>
    </p:spTree>
    <p:extLst>
      <p:ext uri="{BB962C8B-B14F-4D97-AF65-F5344CB8AC3E}">
        <p14:creationId xmlns:p14="http://schemas.microsoft.com/office/powerpoint/2010/main" val="4016889044"/>
      </p:ext>
    </p:extLst>
  </p:cSld>
  <p:clrMapOvr>
    <a:masterClrMapping/>
  </p:clrMapOvr>
  <p:transition>
    <p:wedg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547664" y="1772816"/>
            <a:ext cx="6171429" cy="4666667"/>
          </a:xfrm>
          <a:prstGeom prst="rect">
            <a:avLst/>
          </a:prstGeom>
        </p:spPr>
      </p:pic>
    </p:spTree>
    <p:extLst>
      <p:ext uri="{BB962C8B-B14F-4D97-AF65-F5344CB8AC3E}">
        <p14:creationId xmlns:p14="http://schemas.microsoft.com/office/powerpoint/2010/main" val="1552701735"/>
      </p:ext>
    </p:extLst>
  </p:cSld>
  <p:clrMapOvr>
    <a:masterClrMapping/>
  </p:clrMapOvr>
  <p:transition>
    <p:wedg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259632" y="1700808"/>
            <a:ext cx="6742857" cy="4628571"/>
          </a:xfrm>
          <a:prstGeom prst="rect">
            <a:avLst/>
          </a:prstGeom>
        </p:spPr>
      </p:pic>
    </p:spTree>
    <p:extLst>
      <p:ext uri="{BB962C8B-B14F-4D97-AF65-F5344CB8AC3E}">
        <p14:creationId xmlns:p14="http://schemas.microsoft.com/office/powerpoint/2010/main" val="1928100912"/>
      </p:ext>
    </p:extLst>
  </p:cSld>
  <p:clrMapOvr>
    <a:masterClrMapping/>
  </p:clrMapOvr>
  <p:transition>
    <p:wedg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115616" y="1700808"/>
            <a:ext cx="7257143" cy="4752528"/>
          </a:xfrm>
          <a:prstGeom prst="rect">
            <a:avLst/>
          </a:prstGeom>
        </p:spPr>
      </p:pic>
    </p:spTree>
    <p:extLst>
      <p:ext uri="{BB962C8B-B14F-4D97-AF65-F5344CB8AC3E}">
        <p14:creationId xmlns:p14="http://schemas.microsoft.com/office/powerpoint/2010/main" val="2637164691"/>
      </p:ext>
    </p:extLst>
  </p:cSld>
  <p:clrMapOvr>
    <a:masterClrMapping/>
  </p:clrMapOvr>
  <p:transition>
    <p:wedg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187624" y="1628800"/>
            <a:ext cx="6780952" cy="3933333"/>
          </a:xfrm>
          <a:prstGeom prst="rect">
            <a:avLst/>
          </a:prstGeom>
        </p:spPr>
      </p:pic>
    </p:spTree>
    <p:extLst>
      <p:ext uri="{BB962C8B-B14F-4D97-AF65-F5344CB8AC3E}">
        <p14:creationId xmlns:p14="http://schemas.microsoft.com/office/powerpoint/2010/main" val="1347604032"/>
      </p:ext>
    </p:extLst>
  </p:cSld>
  <p:clrMapOvr>
    <a:masterClrMapping/>
  </p:clrMapOvr>
  <p:transition>
    <p:wedg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763688" y="1628800"/>
            <a:ext cx="5514286" cy="4371429"/>
          </a:xfrm>
          <a:prstGeom prst="rect">
            <a:avLst/>
          </a:prstGeom>
        </p:spPr>
      </p:pic>
    </p:spTree>
    <p:extLst>
      <p:ext uri="{BB962C8B-B14F-4D97-AF65-F5344CB8AC3E}">
        <p14:creationId xmlns:p14="http://schemas.microsoft.com/office/powerpoint/2010/main" val="1354270669"/>
      </p:ext>
    </p:extLst>
  </p:cSld>
  <p:clrMapOvr>
    <a:masterClrMapping/>
  </p:clrMapOvr>
  <p:transition>
    <p:wedg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大数据典型类别</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619672" y="1671856"/>
            <a:ext cx="5760640" cy="3773367"/>
          </a:xfrm>
          <a:prstGeom prst="rect">
            <a:avLst/>
          </a:prstGeom>
        </p:spPr>
      </p:pic>
    </p:spTree>
    <p:extLst>
      <p:ext uri="{BB962C8B-B14F-4D97-AF65-F5344CB8AC3E}">
        <p14:creationId xmlns:p14="http://schemas.microsoft.com/office/powerpoint/2010/main" val="307690786"/>
      </p:ext>
    </p:extLst>
  </p:cSld>
  <p:clrMapOvr>
    <a:masterClrMapping/>
  </p:clrMapOvr>
  <p:transition>
    <p:wedg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2051720" y="1700808"/>
            <a:ext cx="4866667" cy="4485714"/>
          </a:xfrm>
          <a:prstGeom prst="rect">
            <a:avLst/>
          </a:prstGeom>
        </p:spPr>
      </p:pic>
    </p:spTree>
    <p:extLst>
      <p:ext uri="{BB962C8B-B14F-4D97-AF65-F5344CB8AC3E}">
        <p14:creationId xmlns:p14="http://schemas.microsoft.com/office/powerpoint/2010/main" val="2667753106"/>
      </p:ext>
    </p:extLst>
  </p:cSld>
  <p:clrMapOvr>
    <a:masterClrMapping/>
  </p:clrMapOvr>
  <p:transition>
    <p:wedg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907704" y="1628800"/>
            <a:ext cx="5171429" cy="4171429"/>
          </a:xfrm>
          <a:prstGeom prst="rect">
            <a:avLst/>
          </a:prstGeom>
        </p:spPr>
      </p:pic>
    </p:spTree>
    <p:extLst>
      <p:ext uri="{BB962C8B-B14F-4D97-AF65-F5344CB8AC3E}">
        <p14:creationId xmlns:p14="http://schemas.microsoft.com/office/powerpoint/2010/main" val="2442268484"/>
      </p:ext>
    </p:extLst>
  </p:cSld>
  <p:clrMapOvr>
    <a:masterClrMapping/>
  </p:clrMapOvr>
  <p:transition>
    <p:wedg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475656" y="1700808"/>
            <a:ext cx="6171429" cy="4666667"/>
          </a:xfrm>
          <a:prstGeom prst="rect">
            <a:avLst/>
          </a:prstGeom>
        </p:spPr>
      </p:pic>
    </p:spTree>
    <p:extLst>
      <p:ext uri="{BB962C8B-B14F-4D97-AF65-F5344CB8AC3E}">
        <p14:creationId xmlns:p14="http://schemas.microsoft.com/office/powerpoint/2010/main" val="325149742"/>
      </p:ext>
    </p:extLst>
  </p:cSld>
  <p:clrMapOvr>
    <a:masterClrMapping/>
  </p:clrMapOvr>
  <p:transition>
    <p:wedg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475656" y="1628800"/>
            <a:ext cx="6095238" cy="4285714"/>
          </a:xfrm>
          <a:prstGeom prst="rect">
            <a:avLst/>
          </a:prstGeom>
        </p:spPr>
      </p:pic>
    </p:spTree>
    <p:extLst>
      <p:ext uri="{BB962C8B-B14F-4D97-AF65-F5344CB8AC3E}">
        <p14:creationId xmlns:p14="http://schemas.microsoft.com/office/powerpoint/2010/main" val="1766741614"/>
      </p:ext>
    </p:extLst>
  </p:cSld>
  <p:clrMapOvr>
    <a:masterClrMapping/>
  </p:clrMapOvr>
  <p:transition>
    <p:wedg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475656" y="1916832"/>
            <a:ext cx="6304762" cy="4828571"/>
          </a:xfrm>
          <a:prstGeom prst="rect">
            <a:avLst/>
          </a:prstGeom>
        </p:spPr>
      </p:pic>
    </p:spTree>
    <p:extLst>
      <p:ext uri="{BB962C8B-B14F-4D97-AF65-F5344CB8AC3E}">
        <p14:creationId xmlns:p14="http://schemas.microsoft.com/office/powerpoint/2010/main" val="4220493804"/>
      </p:ext>
    </p:extLst>
  </p:cSld>
  <p:clrMapOvr>
    <a:masterClrMapping/>
  </p:clrMapOvr>
  <p:transition>
    <p:wedg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认知对抗定位</a:t>
            </a:r>
            <a:endParaRPr lang="zh-CN" altLang="en-US" dirty="0">
              <a:solidFill>
                <a:srgbClr val="FF0000"/>
              </a:solidFill>
              <a:latin typeface="黑体" pitchFamily="49" charset="-122"/>
              <a:ea typeface="黑体" pitchFamily="49" charset="-122"/>
            </a:endParaRPr>
          </a:p>
        </p:txBody>
      </p:sp>
      <p:sp>
        <p:nvSpPr>
          <p:cNvPr id="4" name="文本框 3"/>
          <p:cNvSpPr txBox="1"/>
          <p:nvPr/>
        </p:nvSpPr>
        <p:spPr>
          <a:xfrm>
            <a:off x="1331640" y="1916832"/>
            <a:ext cx="7657386" cy="4093428"/>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smtClean="0"/>
              <a:t>博弈空间</a:t>
            </a:r>
            <a:endParaRPr lang="en-US" altLang="zh-CN" sz="3200" b="1" dirty="0" smtClean="0"/>
          </a:p>
          <a:p>
            <a:pPr marL="285750" indent="-285750">
              <a:buFont typeface="Arial" panose="020B0604020202020204" pitchFamily="34" charset="0"/>
              <a:buChar char="•"/>
            </a:pPr>
            <a:endParaRPr lang="en-US" altLang="zh-CN" sz="3200" b="1" dirty="0" smtClean="0"/>
          </a:p>
          <a:p>
            <a:pPr marL="285750" indent="-285750">
              <a:buFont typeface="Arial" panose="020B0604020202020204" pitchFamily="34" charset="0"/>
              <a:buChar char="•"/>
            </a:pPr>
            <a:r>
              <a:rPr lang="zh-CN" altLang="en-US" sz="3200" b="1" dirty="0" smtClean="0"/>
              <a:t>网络安全</a:t>
            </a:r>
            <a:endParaRPr lang="en-US" altLang="zh-CN" sz="3200" b="1" dirty="0" smtClean="0"/>
          </a:p>
          <a:p>
            <a:pPr marL="285750" indent="-285750">
              <a:buFont typeface="Arial" panose="020B0604020202020204" pitchFamily="34" charset="0"/>
              <a:buChar char="•"/>
            </a:pPr>
            <a:endParaRPr lang="en-US" altLang="zh-CN" sz="3200" b="1" dirty="0" smtClean="0"/>
          </a:p>
          <a:p>
            <a:pPr marL="285750" indent="-285750">
              <a:buFont typeface="Arial" panose="020B0604020202020204" pitchFamily="34" charset="0"/>
              <a:buChar char="•"/>
            </a:pPr>
            <a:r>
              <a:rPr lang="zh-CN" altLang="en-US" sz="3200" b="1" dirty="0" smtClean="0"/>
              <a:t>网络空间治理</a:t>
            </a:r>
            <a:endParaRPr lang="en-US" altLang="zh-CN" sz="3200" b="1" dirty="0"/>
          </a:p>
          <a:p>
            <a:pPr marL="285750" indent="-285750">
              <a:buFont typeface="Arial" panose="020B0604020202020204" pitchFamily="34" charset="0"/>
              <a:buChar char="•"/>
            </a:pPr>
            <a:endParaRPr lang="en-US" altLang="zh-CN" sz="3200" b="1" dirty="0" smtClean="0"/>
          </a:p>
          <a:p>
            <a:pPr marL="285750" indent="-285750">
              <a:buFont typeface="Arial" panose="020B0604020202020204" pitchFamily="34" charset="0"/>
              <a:buChar char="•"/>
            </a:pPr>
            <a:r>
              <a:rPr lang="zh-CN" altLang="en-US" sz="3200" b="1" dirty="0" smtClean="0"/>
              <a:t>总体国家安全观</a:t>
            </a:r>
            <a:endParaRPr lang="en-US" altLang="zh-CN" sz="3200" b="1" dirty="0" smtClean="0"/>
          </a:p>
          <a:p>
            <a:endParaRPr lang="en-US" altLang="zh-CN" dirty="0"/>
          </a:p>
          <a:p>
            <a:endParaRPr lang="zh-CN" altLang="en-US" dirty="0"/>
          </a:p>
        </p:txBody>
      </p:sp>
    </p:spTree>
    <p:extLst>
      <p:ext uri="{BB962C8B-B14F-4D97-AF65-F5344CB8AC3E}">
        <p14:creationId xmlns:p14="http://schemas.microsoft.com/office/powerpoint/2010/main" val="729040068"/>
      </p:ext>
    </p:extLst>
  </p:cSld>
  <p:clrMapOvr>
    <a:masterClrMapping/>
  </p:clrMapOvr>
  <p:transition>
    <p:wedg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认知对抗定位</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0" y="1700808"/>
            <a:ext cx="9144000" cy="4105268"/>
          </a:xfrm>
          <a:prstGeom prst="rect">
            <a:avLst/>
          </a:prstGeom>
        </p:spPr>
      </p:pic>
    </p:spTree>
    <p:extLst>
      <p:ext uri="{BB962C8B-B14F-4D97-AF65-F5344CB8AC3E}">
        <p14:creationId xmlns:p14="http://schemas.microsoft.com/office/powerpoint/2010/main" val="3642340323"/>
      </p:ext>
    </p:extLst>
  </p:cSld>
  <p:clrMapOvr>
    <a:masterClrMapping/>
  </p:clrMapOvr>
  <p:transition>
    <p:wedg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认知对抗定位</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07504" y="1844824"/>
            <a:ext cx="9144000" cy="3937127"/>
          </a:xfrm>
          <a:prstGeom prst="rect">
            <a:avLst/>
          </a:prstGeom>
        </p:spPr>
      </p:pic>
    </p:spTree>
    <p:extLst>
      <p:ext uri="{BB962C8B-B14F-4D97-AF65-F5344CB8AC3E}">
        <p14:creationId xmlns:p14="http://schemas.microsoft.com/office/powerpoint/2010/main" val="2045316410"/>
      </p:ext>
    </p:extLst>
  </p:cSld>
  <p:clrMapOvr>
    <a:masterClrMapping/>
  </p:clrMapOvr>
  <p:transition>
    <p:wedg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认知对抗定位</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259632" y="1628800"/>
            <a:ext cx="6504762" cy="4885714"/>
          </a:xfrm>
          <a:prstGeom prst="rect">
            <a:avLst/>
          </a:prstGeom>
        </p:spPr>
      </p:pic>
    </p:spTree>
    <p:extLst>
      <p:ext uri="{BB962C8B-B14F-4D97-AF65-F5344CB8AC3E}">
        <p14:creationId xmlns:p14="http://schemas.microsoft.com/office/powerpoint/2010/main" val="163475981"/>
      </p:ext>
    </p:extLst>
  </p:cSld>
  <p:clrMapOvr>
    <a:masterClrMapping/>
  </p:clrMapOvr>
  <p:transition>
    <p:wedg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认知对抗定位</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276762" y="1700808"/>
            <a:ext cx="6590476" cy="3952001"/>
          </a:xfrm>
          <a:prstGeom prst="rect">
            <a:avLst/>
          </a:prstGeom>
        </p:spPr>
      </p:pic>
    </p:spTree>
    <p:extLst>
      <p:ext uri="{BB962C8B-B14F-4D97-AF65-F5344CB8AC3E}">
        <p14:creationId xmlns:p14="http://schemas.microsoft.com/office/powerpoint/2010/main" val="3992355951"/>
      </p:ext>
    </p:extLst>
  </p:cSld>
  <p:clrMapOvr>
    <a:masterClrMapping/>
  </p:clrMapOvr>
  <p:transition>
    <p:wedg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大数据实例：社交媒体</a:t>
            </a:r>
            <a:r>
              <a:rPr lang="en-US" altLang="zh-CN" dirty="0" smtClean="0">
                <a:solidFill>
                  <a:srgbClr val="FF0000"/>
                </a:solidFill>
                <a:latin typeface="黑体" pitchFamily="49" charset="-122"/>
                <a:ea typeface="黑体" pitchFamily="49" charset="-122"/>
              </a:rPr>
              <a:t>2</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07504" y="1772816"/>
            <a:ext cx="8712968" cy="4219743"/>
          </a:xfrm>
          <a:prstGeom prst="rect">
            <a:avLst/>
          </a:prstGeom>
        </p:spPr>
      </p:pic>
    </p:spTree>
    <p:extLst>
      <p:ext uri="{BB962C8B-B14F-4D97-AF65-F5344CB8AC3E}">
        <p14:creationId xmlns:p14="http://schemas.microsoft.com/office/powerpoint/2010/main" val="435724087"/>
      </p:ext>
    </p:extLst>
  </p:cSld>
  <p:clrMapOvr>
    <a:masterClrMapping/>
  </p:clrMapOvr>
  <p:transition>
    <p:wedg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认知对抗定位</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683568" y="1700808"/>
            <a:ext cx="7638095" cy="4761905"/>
          </a:xfrm>
          <a:prstGeom prst="rect">
            <a:avLst/>
          </a:prstGeom>
        </p:spPr>
      </p:pic>
    </p:spTree>
    <p:extLst>
      <p:ext uri="{BB962C8B-B14F-4D97-AF65-F5344CB8AC3E}">
        <p14:creationId xmlns:p14="http://schemas.microsoft.com/office/powerpoint/2010/main" val="1944006119"/>
      </p:ext>
    </p:extLst>
  </p:cSld>
  <p:clrMapOvr>
    <a:masterClrMapping/>
  </p:clrMapOvr>
  <p:transition>
    <p:wedg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认知对抗定位</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547664" y="1628800"/>
            <a:ext cx="5914286" cy="4752528"/>
          </a:xfrm>
          <a:prstGeom prst="rect">
            <a:avLst/>
          </a:prstGeom>
        </p:spPr>
      </p:pic>
    </p:spTree>
    <p:extLst>
      <p:ext uri="{BB962C8B-B14F-4D97-AF65-F5344CB8AC3E}">
        <p14:creationId xmlns:p14="http://schemas.microsoft.com/office/powerpoint/2010/main" val="490276432"/>
      </p:ext>
    </p:extLst>
  </p:cSld>
  <p:clrMapOvr>
    <a:masterClrMapping/>
  </p:clrMapOvr>
  <p:transition>
    <p:wedg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691047" y="1700807"/>
            <a:ext cx="5761905" cy="4175811"/>
          </a:xfrm>
          <a:prstGeom prst="rect">
            <a:avLst/>
          </a:prstGeom>
        </p:spPr>
      </p:pic>
    </p:spTree>
    <p:extLst>
      <p:ext uri="{BB962C8B-B14F-4D97-AF65-F5344CB8AC3E}">
        <p14:creationId xmlns:p14="http://schemas.microsoft.com/office/powerpoint/2010/main" val="1923072872"/>
      </p:ext>
    </p:extLst>
  </p:cSld>
  <p:clrMapOvr>
    <a:masterClrMapping/>
  </p:clrMapOvr>
  <p:transition>
    <p:wedg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060848"/>
            <a:ext cx="8351837" cy="36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3597659"/>
      </p:ext>
    </p:extLst>
  </p:cSld>
  <p:clrMapOvr>
    <a:masterClrMapping/>
  </p:clrMapOvr>
  <p:transition>
    <p:wedg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691680" y="1772816"/>
            <a:ext cx="5647619" cy="4428571"/>
          </a:xfrm>
          <a:prstGeom prst="rect">
            <a:avLst/>
          </a:prstGeom>
        </p:spPr>
      </p:pic>
    </p:spTree>
    <p:extLst>
      <p:ext uri="{BB962C8B-B14F-4D97-AF65-F5344CB8AC3E}">
        <p14:creationId xmlns:p14="http://schemas.microsoft.com/office/powerpoint/2010/main" val="4106723891"/>
      </p:ext>
    </p:extLst>
  </p:cSld>
  <p:clrMapOvr>
    <a:masterClrMapping/>
  </p:clrMapOvr>
  <p:transition>
    <p:wedg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024381" y="1628800"/>
            <a:ext cx="7095238" cy="4076390"/>
          </a:xfrm>
          <a:prstGeom prst="rect">
            <a:avLst/>
          </a:prstGeom>
        </p:spPr>
      </p:pic>
    </p:spTree>
    <p:extLst>
      <p:ext uri="{BB962C8B-B14F-4D97-AF65-F5344CB8AC3E}">
        <p14:creationId xmlns:p14="http://schemas.microsoft.com/office/powerpoint/2010/main" val="504057888"/>
      </p:ext>
    </p:extLst>
  </p:cSld>
  <p:clrMapOvr>
    <a:masterClrMapping/>
  </p:clrMapOvr>
  <p:transition>
    <p:wedg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448190" y="1844824"/>
            <a:ext cx="6247619" cy="4046080"/>
          </a:xfrm>
          <a:prstGeom prst="rect">
            <a:avLst/>
          </a:prstGeom>
        </p:spPr>
      </p:pic>
    </p:spTree>
    <p:extLst>
      <p:ext uri="{BB962C8B-B14F-4D97-AF65-F5344CB8AC3E}">
        <p14:creationId xmlns:p14="http://schemas.microsoft.com/office/powerpoint/2010/main" val="2513367692"/>
      </p:ext>
    </p:extLst>
  </p:cSld>
  <p:clrMapOvr>
    <a:masterClrMapping/>
  </p:clrMapOvr>
  <p:transition>
    <p:wedg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638666" y="1844824"/>
            <a:ext cx="5866667" cy="3869890"/>
          </a:xfrm>
          <a:prstGeom prst="rect">
            <a:avLst/>
          </a:prstGeom>
        </p:spPr>
      </p:pic>
    </p:spTree>
    <p:extLst>
      <p:ext uri="{BB962C8B-B14F-4D97-AF65-F5344CB8AC3E}">
        <p14:creationId xmlns:p14="http://schemas.microsoft.com/office/powerpoint/2010/main" val="1562676453"/>
      </p:ext>
    </p:extLst>
  </p:cSld>
  <p:clrMapOvr>
    <a:masterClrMapping/>
  </p:clrMapOvr>
  <p:transition>
    <p:wedg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586285" y="1772816"/>
            <a:ext cx="5971429" cy="3979993"/>
          </a:xfrm>
          <a:prstGeom prst="rect">
            <a:avLst/>
          </a:prstGeom>
        </p:spPr>
      </p:pic>
    </p:spTree>
    <p:extLst>
      <p:ext uri="{BB962C8B-B14F-4D97-AF65-F5344CB8AC3E}">
        <p14:creationId xmlns:p14="http://schemas.microsoft.com/office/powerpoint/2010/main" val="455890228"/>
      </p:ext>
    </p:extLst>
  </p:cSld>
  <p:clrMapOvr>
    <a:masterClrMapping/>
  </p:clrMapOvr>
  <p:transition>
    <p:wedg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695809" y="1772816"/>
            <a:ext cx="5752381" cy="4322850"/>
          </a:xfrm>
          <a:prstGeom prst="rect">
            <a:avLst/>
          </a:prstGeom>
        </p:spPr>
      </p:pic>
    </p:spTree>
    <p:extLst>
      <p:ext uri="{BB962C8B-B14F-4D97-AF65-F5344CB8AC3E}">
        <p14:creationId xmlns:p14="http://schemas.microsoft.com/office/powerpoint/2010/main" val="1580221240"/>
      </p:ext>
    </p:extLst>
  </p:cSld>
  <p:clrMapOvr>
    <a:masterClrMapping/>
  </p:clrMapOvr>
  <p:transition>
    <p:wedg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大数据实例：传播路径</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403648" y="1900428"/>
            <a:ext cx="6120680" cy="4336884"/>
          </a:xfrm>
          <a:prstGeom prst="rect">
            <a:avLst/>
          </a:prstGeom>
        </p:spPr>
      </p:pic>
    </p:spTree>
    <p:extLst>
      <p:ext uri="{BB962C8B-B14F-4D97-AF65-F5344CB8AC3E}">
        <p14:creationId xmlns:p14="http://schemas.microsoft.com/office/powerpoint/2010/main" val="1313257222"/>
      </p:ext>
    </p:extLst>
  </p:cSld>
  <p:clrMapOvr>
    <a:masterClrMapping/>
  </p:clrMapOvr>
  <p:transition>
    <p:wedg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357714" y="1916832"/>
            <a:ext cx="6428571" cy="4031215"/>
          </a:xfrm>
          <a:prstGeom prst="rect">
            <a:avLst/>
          </a:prstGeom>
        </p:spPr>
      </p:pic>
    </p:spTree>
    <p:extLst>
      <p:ext uri="{BB962C8B-B14F-4D97-AF65-F5344CB8AC3E}">
        <p14:creationId xmlns:p14="http://schemas.microsoft.com/office/powerpoint/2010/main" val="2569749575"/>
      </p:ext>
    </p:extLst>
  </p:cSld>
  <p:clrMapOvr>
    <a:masterClrMapping/>
  </p:clrMapOvr>
  <p:transition>
    <p:wedg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619672" y="2132856"/>
            <a:ext cx="5205794" cy="3523809"/>
          </a:xfrm>
          <a:prstGeom prst="rect">
            <a:avLst/>
          </a:prstGeom>
        </p:spPr>
      </p:pic>
    </p:spTree>
    <p:extLst>
      <p:ext uri="{BB962C8B-B14F-4D97-AF65-F5344CB8AC3E}">
        <p14:creationId xmlns:p14="http://schemas.microsoft.com/office/powerpoint/2010/main" val="39352732"/>
      </p:ext>
    </p:extLst>
  </p:cSld>
  <p:clrMapOvr>
    <a:masterClrMapping/>
  </p:clrMapOvr>
  <p:transition>
    <p:wedg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763688" y="1844824"/>
            <a:ext cx="5533333" cy="3761905"/>
          </a:xfrm>
          <a:prstGeom prst="rect">
            <a:avLst/>
          </a:prstGeom>
        </p:spPr>
      </p:pic>
    </p:spTree>
    <p:extLst>
      <p:ext uri="{BB962C8B-B14F-4D97-AF65-F5344CB8AC3E}">
        <p14:creationId xmlns:p14="http://schemas.microsoft.com/office/powerpoint/2010/main" val="2946466469"/>
      </p:ext>
    </p:extLst>
  </p:cSld>
  <p:clrMapOvr>
    <a:masterClrMapping/>
  </p:clrMapOvr>
  <p:transition>
    <p:wedg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619672" y="1628800"/>
            <a:ext cx="6200000" cy="4742857"/>
          </a:xfrm>
          <a:prstGeom prst="rect">
            <a:avLst/>
          </a:prstGeom>
        </p:spPr>
      </p:pic>
    </p:spTree>
    <p:extLst>
      <p:ext uri="{BB962C8B-B14F-4D97-AF65-F5344CB8AC3E}">
        <p14:creationId xmlns:p14="http://schemas.microsoft.com/office/powerpoint/2010/main" val="796217391"/>
      </p:ext>
    </p:extLst>
  </p:cSld>
  <p:clrMapOvr>
    <a:masterClrMapping/>
  </p:clrMapOvr>
  <p:transition>
    <p:wedg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979712" y="1916832"/>
            <a:ext cx="5200000" cy="3742857"/>
          </a:xfrm>
          <a:prstGeom prst="rect">
            <a:avLst/>
          </a:prstGeom>
        </p:spPr>
      </p:pic>
    </p:spTree>
    <p:extLst>
      <p:ext uri="{BB962C8B-B14F-4D97-AF65-F5344CB8AC3E}">
        <p14:creationId xmlns:p14="http://schemas.microsoft.com/office/powerpoint/2010/main" val="3364041738"/>
      </p:ext>
    </p:extLst>
  </p:cSld>
  <p:clrMapOvr>
    <a:masterClrMapping/>
  </p:clrMapOvr>
  <p:transition>
    <p:wedg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755576" y="1844824"/>
            <a:ext cx="7590476" cy="3914286"/>
          </a:xfrm>
          <a:prstGeom prst="rect">
            <a:avLst/>
          </a:prstGeom>
        </p:spPr>
      </p:pic>
    </p:spTree>
    <p:extLst>
      <p:ext uri="{BB962C8B-B14F-4D97-AF65-F5344CB8AC3E}">
        <p14:creationId xmlns:p14="http://schemas.microsoft.com/office/powerpoint/2010/main" val="4031459852"/>
      </p:ext>
    </p:extLst>
  </p:cSld>
  <p:clrMapOvr>
    <a:masterClrMapping/>
  </p:clrMapOvr>
  <p:transition>
    <p:wedg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认知对抗总结</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862476" y="1844824"/>
            <a:ext cx="7419048" cy="4007985"/>
          </a:xfrm>
          <a:prstGeom prst="rect">
            <a:avLst/>
          </a:prstGeom>
        </p:spPr>
      </p:pic>
    </p:spTree>
    <p:extLst>
      <p:ext uri="{BB962C8B-B14F-4D97-AF65-F5344CB8AC3E}">
        <p14:creationId xmlns:p14="http://schemas.microsoft.com/office/powerpoint/2010/main" val="3341822410"/>
      </p:ext>
    </p:extLst>
  </p:cSld>
  <p:clrMapOvr>
    <a:masterClrMapping/>
  </p:clrMapOvr>
  <p:transition>
    <p:wedg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认知对抗总结</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979712" y="2060848"/>
            <a:ext cx="5300526" cy="3371429"/>
          </a:xfrm>
          <a:prstGeom prst="rect">
            <a:avLst/>
          </a:prstGeom>
        </p:spPr>
      </p:pic>
    </p:spTree>
    <p:extLst>
      <p:ext uri="{BB962C8B-B14F-4D97-AF65-F5344CB8AC3E}">
        <p14:creationId xmlns:p14="http://schemas.microsoft.com/office/powerpoint/2010/main" val="2443587802"/>
      </p:ext>
    </p:extLst>
  </p:cSld>
  <p:clrMapOvr>
    <a:masterClrMapping/>
  </p:clrMapOvr>
  <p:transition>
    <p:wedge/>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认知对抗总结</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403648" y="1988840"/>
            <a:ext cx="7019048" cy="3333333"/>
          </a:xfrm>
          <a:prstGeom prst="rect">
            <a:avLst/>
          </a:prstGeom>
        </p:spPr>
      </p:pic>
    </p:spTree>
    <p:extLst>
      <p:ext uri="{BB962C8B-B14F-4D97-AF65-F5344CB8AC3E}">
        <p14:creationId xmlns:p14="http://schemas.microsoft.com/office/powerpoint/2010/main" val="927545125"/>
      </p:ext>
    </p:extLst>
  </p:cSld>
  <p:clrMapOvr>
    <a:masterClrMapping/>
  </p:clrMapOvr>
  <p:transition>
    <p:wedg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小结</a:t>
            </a:r>
            <a:endParaRPr lang="zh-CN" altLang="en-US" dirty="0">
              <a:solidFill>
                <a:srgbClr val="FF0000"/>
              </a:solidFill>
              <a:latin typeface="黑体" pitchFamily="49" charset="-122"/>
              <a:ea typeface="黑体" pitchFamily="49" charset="-122"/>
            </a:endParaRPr>
          </a:p>
        </p:txBody>
      </p:sp>
      <p:sp>
        <p:nvSpPr>
          <p:cNvPr id="3" name="文本框 2"/>
          <p:cNvSpPr txBox="1"/>
          <p:nvPr/>
        </p:nvSpPr>
        <p:spPr>
          <a:xfrm>
            <a:off x="1547664" y="2276872"/>
            <a:ext cx="6552728" cy="3416320"/>
          </a:xfrm>
          <a:prstGeom prst="rect">
            <a:avLst/>
          </a:prstGeom>
          <a:noFill/>
        </p:spPr>
        <p:txBody>
          <a:bodyPr wrap="square" rtlCol="0">
            <a:spAutoFit/>
          </a:bodyPr>
          <a:lstStyle/>
          <a:p>
            <a:pPr marL="342900" indent="-342900">
              <a:buFont typeface="Arial" panose="020B0604020202020204" pitchFamily="34" charset="0"/>
              <a:buChar char="•"/>
            </a:pPr>
            <a:r>
              <a:rPr lang="zh-CN" altLang="en-US" dirty="0" smtClean="0"/>
              <a:t>大数据和</a:t>
            </a:r>
            <a:r>
              <a:rPr lang="en-US" altLang="zh-CN" dirty="0" smtClean="0"/>
              <a:t>AI</a:t>
            </a:r>
            <a:r>
              <a:rPr lang="zh-CN" altLang="en-US" dirty="0" smtClean="0"/>
              <a:t>在安全方面的应用包括：信息安全、内容安全和认知安全</a:t>
            </a:r>
            <a:endParaRPr lang="en-US" altLang="zh-CN" dirty="0" smtClean="0"/>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zh-CN" altLang="en-US" dirty="0" smtClean="0"/>
              <a:t>大数据和</a:t>
            </a:r>
            <a:r>
              <a:rPr lang="en-US" altLang="zh-CN" dirty="0" smtClean="0"/>
              <a:t>AI</a:t>
            </a:r>
            <a:r>
              <a:rPr lang="zh-CN" altLang="en-US" dirty="0" smtClean="0"/>
              <a:t>在安全方面的应用：前景广阔但面临众多挑战（数据、模型、鲁棒性、可解释性等）</a:t>
            </a:r>
            <a:endParaRPr lang="en-US" altLang="zh-CN" dirty="0" smtClean="0"/>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zh-CN" altLang="en-US" dirty="0" smtClean="0"/>
              <a:t>大数据和</a:t>
            </a:r>
            <a:r>
              <a:rPr lang="en-US" altLang="zh-CN" dirty="0" smtClean="0"/>
              <a:t>AI</a:t>
            </a:r>
            <a:r>
              <a:rPr lang="zh-CN" altLang="en-US" dirty="0" smtClean="0"/>
              <a:t>在安全方面的应用反过来促进</a:t>
            </a:r>
            <a:r>
              <a:rPr lang="en-US" altLang="zh-CN" dirty="0" smtClean="0"/>
              <a:t>AI</a:t>
            </a:r>
            <a:r>
              <a:rPr lang="zh-CN" altLang="en-US" dirty="0" smtClean="0"/>
              <a:t>在认知领域的进展</a:t>
            </a:r>
            <a:endParaRPr lang="zh-CN" altLang="en-US" dirty="0"/>
          </a:p>
        </p:txBody>
      </p:sp>
    </p:spTree>
    <p:extLst>
      <p:ext uri="{BB962C8B-B14F-4D97-AF65-F5344CB8AC3E}">
        <p14:creationId xmlns:p14="http://schemas.microsoft.com/office/powerpoint/2010/main" val="2101097336"/>
      </p:ext>
    </p:extLst>
  </p:cSld>
  <p:clrMapOvr>
    <a:masterClrMapping/>
  </p:clrMapOvr>
  <p:transition>
    <p:wedg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大数据实例：访问轨迹</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115616" y="1576618"/>
            <a:ext cx="6370669" cy="4372661"/>
          </a:xfrm>
          <a:prstGeom prst="rect">
            <a:avLst/>
          </a:prstGeom>
        </p:spPr>
      </p:pic>
    </p:spTree>
    <p:extLst>
      <p:ext uri="{BB962C8B-B14F-4D97-AF65-F5344CB8AC3E}">
        <p14:creationId xmlns:p14="http://schemas.microsoft.com/office/powerpoint/2010/main" val="1668750109"/>
      </p:ext>
    </p:extLst>
  </p:cSld>
  <p:clrMapOvr>
    <a:masterClrMapping/>
  </p:clrMapOvr>
  <p:transition>
    <p:wedg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大数据面临的问题</a:t>
            </a:r>
            <a:endParaRPr lang="zh-CN" altLang="en-US" dirty="0">
              <a:solidFill>
                <a:srgbClr val="FF0000"/>
              </a:solidFill>
              <a:latin typeface="黑体" pitchFamily="49" charset="-122"/>
              <a:ea typeface="黑体" pitchFamily="49" charset="-122"/>
            </a:endParaRPr>
          </a:p>
        </p:txBody>
      </p:sp>
      <p:pic>
        <p:nvPicPr>
          <p:cNvPr id="4" name="图片 3"/>
          <p:cNvPicPr>
            <a:picLocks noChangeAspect="1"/>
          </p:cNvPicPr>
          <p:nvPr/>
        </p:nvPicPr>
        <p:blipFill>
          <a:blip r:embed="rId2"/>
          <a:stretch>
            <a:fillRect/>
          </a:stretch>
        </p:blipFill>
        <p:spPr>
          <a:xfrm>
            <a:off x="1462115" y="1844824"/>
            <a:ext cx="6062213" cy="4104456"/>
          </a:xfrm>
          <a:prstGeom prst="rect">
            <a:avLst/>
          </a:prstGeom>
        </p:spPr>
      </p:pic>
    </p:spTree>
    <p:extLst>
      <p:ext uri="{BB962C8B-B14F-4D97-AF65-F5344CB8AC3E}">
        <p14:creationId xmlns:p14="http://schemas.microsoft.com/office/powerpoint/2010/main" val="2948136383"/>
      </p:ext>
    </p:extLst>
  </p:cSld>
  <p:clrMapOvr>
    <a:masterClrMapping/>
  </p:clrMapOvr>
  <p:transition>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大数据与云计算</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403648" y="1676618"/>
            <a:ext cx="6336704" cy="4416677"/>
          </a:xfrm>
          <a:prstGeom prst="rect">
            <a:avLst/>
          </a:prstGeom>
        </p:spPr>
      </p:pic>
    </p:spTree>
    <p:extLst>
      <p:ext uri="{BB962C8B-B14F-4D97-AF65-F5344CB8AC3E}">
        <p14:creationId xmlns:p14="http://schemas.microsoft.com/office/powerpoint/2010/main" val="2508372630"/>
      </p:ext>
    </p:extLst>
  </p:cSld>
  <p:clrMapOvr>
    <a:masterClrMapping/>
  </p:clrMapOvr>
  <p:transition>
    <p:wedg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大数据与数据服务</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619672" y="1757571"/>
            <a:ext cx="6120680" cy="4551749"/>
          </a:xfrm>
          <a:prstGeom prst="rect">
            <a:avLst/>
          </a:prstGeom>
        </p:spPr>
      </p:pic>
      <p:sp>
        <p:nvSpPr>
          <p:cNvPr id="4" name="文本框 3"/>
          <p:cNvSpPr txBox="1"/>
          <p:nvPr/>
        </p:nvSpPr>
        <p:spPr>
          <a:xfrm>
            <a:off x="5004048" y="3284984"/>
            <a:ext cx="1944216" cy="830997"/>
          </a:xfrm>
          <a:prstGeom prst="rect">
            <a:avLst/>
          </a:prstGeom>
          <a:noFill/>
        </p:spPr>
        <p:txBody>
          <a:bodyPr wrap="square" rtlCol="0">
            <a:spAutoFit/>
          </a:bodyPr>
          <a:lstStyle/>
          <a:p>
            <a:r>
              <a:rPr lang="en-US" altLang="zh-CN" dirty="0" smtClean="0"/>
              <a:t>Software as a service</a:t>
            </a:r>
            <a:endParaRPr lang="zh-CN" altLang="en-US" dirty="0"/>
          </a:p>
        </p:txBody>
      </p:sp>
      <p:sp>
        <p:nvSpPr>
          <p:cNvPr id="6" name="文本框 5"/>
          <p:cNvSpPr txBox="1"/>
          <p:nvPr/>
        </p:nvSpPr>
        <p:spPr>
          <a:xfrm>
            <a:off x="5004048" y="4310638"/>
            <a:ext cx="1944216" cy="830997"/>
          </a:xfrm>
          <a:prstGeom prst="rect">
            <a:avLst/>
          </a:prstGeom>
          <a:noFill/>
        </p:spPr>
        <p:txBody>
          <a:bodyPr wrap="square" rtlCol="0">
            <a:spAutoFit/>
          </a:bodyPr>
          <a:lstStyle/>
          <a:p>
            <a:r>
              <a:rPr lang="en-US" altLang="zh-CN" dirty="0" smtClean="0"/>
              <a:t>Platform as a service</a:t>
            </a:r>
            <a:endParaRPr lang="zh-CN" altLang="en-US" dirty="0"/>
          </a:p>
        </p:txBody>
      </p:sp>
      <p:sp>
        <p:nvSpPr>
          <p:cNvPr id="7" name="文本框 6"/>
          <p:cNvSpPr txBox="1"/>
          <p:nvPr/>
        </p:nvSpPr>
        <p:spPr>
          <a:xfrm>
            <a:off x="5076056" y="5309979"/>
            <a:ext cx="1944216" cy="830997"/>
          </a:xfrm>
          <a:prstGeom prst="rect">
            <a:avLst/>
          </a:prstGeom>
          <a:noFill/>
        </p:spPr>
        <p:txBody>
          <a:bodyPr wrap="square" rtlCol="0">
            <a:spAutoFit/>
          </a:bodyPr>
          <a:lstStyle/>
          <a:p>
            <a:r>
              <a:rPr lang="en-US" altLang="zh-CN" dirty="0" smtClean="0"/>
              <a:t>Infrastructure as a service</a:t>
            </a:r>
            <a:endParaRPr lang="zh-CN" altLang="en-US" dirty="0"/>
          </a:p>
        </p:txBody>
      </p:sp>
    </p:spTree>
    <p:extLst>
      <p:ext uri="{BB962C8B-B14F-4D97-AF65-F5344CB8AC3E}">
        <p14:creationId xmlns:p14="http://schemas.microsoft.com/office/powerpoint/2010/main" val="4056157023"/>
      </p:ext>
    </p:extLst>
  </p:cSld>
  <p:clrMapOvr>
    <a:masterClrMapping/>
  </p:clrMapOvr>
  <p:transition>
    <p:wedg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大数据与数据服务</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619672" y="1743285"/>
            <a:ext cx="5760639" cy="4061979"/>
          </a:xfrm>
          <a:prstGeom prst="rect">
            <a:avLst/>
          </a:prstGeom>
        </p:spPr>
      </p:pic>
    </p:spTree>
    <p:extLst>
      <p:ext uri="{BB962C8B-B14F-4D97-AF65-F5344CB8AC3E}">
        <p14:creationId xmlns:p14="http://schemas.microsoft.com/office/powerpoint/2010/main" val="147593015"/>
      </p:ext>
    </p:extLst>
  </p:cSld>
  <p:clrMapOvr>
    <a:masterClrMapping/>
  </p:clrMapOvr>
  <p:transition>
    <p:wedg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47665" y="-12700"/>
            <a:ext cx="9242425" cy="7070725"/>
          </a:xfrm>
          <a:prstGeom prst="rect">
            <a:avLst/>
          </a:prstGeom>
          <a:noFill/>
          <a:ln w="9525">
            <a:noFill/>
          </a:ln>
        </p:spPr>
      </p:pic>
      <p:sp>
        <p:nvSpPr>
          <p:cNvPr id="26626" name="Title 1"/>
          <p:cNvSpPr/>
          <p:nvPr/>
        </p:nvSpPr>
        <p:spPr>
          <a:xfrm>
            <a:off x="-36865" y="339725"/>
            <a:ext cx="9144000" cy="1728738"/>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400" b="1" dirty="0" smtClean="0">
                <a:solidFill>
                  <a:srgbClr val="FF0000"/>
                </a:solidFill>
                <a:latin typeface="黑体" pitchFamily="49" charset="-122"/>
                <a:ea typeface="黑体" pitchFamily="49" charset="-122"/>
              </a:rPr>
              <a:t>大数据与人工智能</a:t>
            </a:r>
            <a:endParaRPr lang="en-US" altLang="zh-CN" sz="4400" b="1" dirty="0">
              <a:solidFill>
                <a:srgbClr val="FF0000"/>
              </a:solidFill>
              <a:latin typeface="黑体" pitchFamily="49" charset="-122"/>
              <a:ea typeface="黑体" pitchFamily="49" charset="-122"/>
            </a:endParaRPr>
          </a:p>
        </p:txBody>
      </p:sp>
      <p:sp>
        <p:nvSpPr>
          <p:cNvPr id="11" name="副标题 2"/>
          <p:cNvSpPr/>
          <p:nvPr/>
        </p:nvSpPr>
        <p:spPr bwMode="auto">
          <a:xfrm>
            <a:off x="2339752" y="2420888"/>
            <a:ext cx="6480399" cy="29511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lnSpc>
                <a:spcPct val="80000"/>
              </a:lnSpc>
              <a:buNone/>
            </a:pPr>
            <a:endParaRPr lang="en-US" altLang="zh-CN" sz="900" dirty="0">
              <a:effectLst>
                <a:outerShdw blurRad="38100" dist="38100" dir="2700000">
                  <a:srgbClr val="C0C0C0"/>
                </a:outerShdw>
              </a:effectLst>
              <a:latin typeface="Verdana" panose="020B0804030504040204" pitchFamily="34" charset="0"/>
              <a:sym typeface="+mn-ea"/>
            </a:endParaRPr>
          </a:p>
          <a:p>
            <a:pPr marL="0" lvl="0" indent="0" algn="r" eaLnBrk="1" hangingPunct="1">
              <a:lnSpc>
                <a:spcPct val="80000"/>
              </a:lnSpc>
              <a:buNone/>
            </a:pPr>
            <a:endParaRPr lang="en-US" altLang="zh-CN" sz="700" dirty="0">
              <a:effectLst>
                <a:outerShdw blurRad="38100" dist="38100" dir="2700000">
                  <a:srgbClr val="C0C0C0"/>
                </a:outerShdw>
              </a:effectLst>
              <a:latin typeface="Verdana" panose="020B0804030504040204" pitchFamily="34" charset="0"/>
              <a:sym typeface="+mn-ea"/>
            </a:endParaRPr>
          </a:p>
          <a:p>
            <a:pPr eaLnBrk="1" hangingPunct="1">
              <a:lnSpc>
                <a:spcPct val="80000"/>
              </a:lnSpc>
            </a:pPr>
            <a:r>
              <a:rPr lang="zh-CN" altLang="en-US" b="1" dirty="0" smtClean="0">
                <a:solidFill>
                  <a:schemeClr val="accent1"/>
                </a:solidFill>
                <a:effectLst>
                  <a:outerShdw blurRad="38100" dist="38100" dir="2700000">
                    <a:srgbClr val="C0C0C0"/>
                  </a:outerShdw>
                </a:effectLst>
                <a:latin typeface="Arial" panose="020B0604020202090204" pitchFamily="34" charset="0"/>
                <a:sym typeface="+mn-ea"/>
              </a:rPr>
              <a:t>大数据</a:t>
            </a:r>
            <a:endParaRPr lang="en-US" altLang="zh-CN" b="1" dirty="0">
              <a:solidFill>
                <a:schemeClr val="accent1"/>
              </a:solidFill>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b="1" dirty="0">
              <a:solidFill>
                <a:srgbClr val="000000"/>
              </a:solidFill>
              <a:latin typeface="Calibri" pitchFamily="34" charset="0"/>
              <a:sym typeface="+mn-ea"/>
            </a:endParaRPr>
          </a:p>
          <a:p>
            <a:pPr eaLnBrk="1" hangingPunct="1">
              <a:lnSpc>
                <a:spcPct val="80000"/>
              </a:lnSpc>
            </a:pPr>
            <a:r>
              <a:rPr lang="zh-CN" altLang="en-US" b="1" dirty="0" smtClean="0">
                <a:solidFill>
                  <a:srgbClr val="000000"/>
                </a:solidFill>
                <a:latin typeface="Calibri" pitchFamily="34" charset="0"/>
                <a:sym typeface="+mn-ea"/>
              </a:rPr>
              <a:t>人工智能</a:t>
            </a:r>
            <a:endParaRPr lang="en-US" altLang="zh-CN" b="1" dirty="0" smtClean="0">
              <a:solidFill>
                <a:srgbClr val="000000"/>
              </a:solidFill>
              <a:latin typeface="Calibri" pitchFamily="34" charset="0"/>
              <a:sym typeface="+mn-ea"/>
            </a:endParaRPr>
          </a:p>
          <a:p>
            <a:pPr eaLnBrk="1" hangingPunct="1">
              <a:lnSpc>
                <a:spcPct val="80000"/>
              </a:lnSpc>
            </a:pPr>
            <a:endParaRPr lang="en-US" altLang="zh-CN" b="1" dirty="0">
              <a:solidFill>
                <a:srgbClr val="000000"/>
              </a:solidFill>
              <a:latin typeface="Calibri" pitchFamily="34" charset="0"/>
              <a:sym typeface="+mn-ea"/>
            </a:endParaRPr>
          </a:p>
          <a:p>
            <a:pPr eaLnBrk="1" hangingPunct="1">
              <a:lnSpc>
                <a:spcPct val="80000"/>
              </a:lnSpc>
            </a:pPr>
            <a:r>
              <a:rPr lang="zh-CN" altLang="en-US" b="1" dirty="0" smtClean="0">
                <a:solidFill>
                  <a:srgbClr val="000000"/>
                </a:solidFill>
                <a:latin typeface="Calibri" pitchFamily="34" charset="0"/>
                <a:sym typeface="+mn-ea"/>
              </a:rPr>
              <a:t>大数据与人工智能</a:t>
            </a:r>
            <a:endParaRPr lang="en-US" altLang="zh-CN" b="1" dirty="0">
              <a:solidFill>
                <a:srgbClr val="000000"/>
              </a:solidFill>
              <a:latin typeface="Calibri" pitchFamily="34" charset="0"/>
              <a:sym typeface="+mn-ea"/>
            </a:endParaRPr>
          </a:p>
          <a:p>
            <a:pPr eaLnBrk="1" hangingPunct="1">
              <a:lnSpc>
                <a:spcPct val="80000"/>
              </a:lnSpc>
            </a:pPr>
            <a:endParaRPr lang="en-US" altLang="zh-CN" sz="2400" b="1" dirty="0" smtClean="0">
              <a:solidFill>
                <a:srgbClr val="000000"/>
              </a:solidFill>
              <a:latin typeface="Calibri" pitchFamily="34" charset="0"/>
              <a:sym typeface="+mn-ea"/>
            </a:endParaRPr>
          </a:p>
          <a:p>
            <a:pPr eaLnBrk="1" hangingPunct="1">
              <a:lnSpc>
                <a:spcPct val="80000"/>
              </a:lnSpc>
            </a:pPr>
            <a:endParaRPr lang="en-US" altLang="zh-CN" sz="2400" dirty="0">
              <a:solidFill>
                <a:srgbClr val="000000"/>
              </a:solidFill>
              <a:latin typeface="Calibri" pitchFamily="34" charset="0"/>
              <a:sym typeface="+mn-ea"/>
            </a:endParaRPr>
          </a:p>
          <a:p>
            <a:pPr eaLnBrk="1" hangingPunct="1">
              <a:lnSpc>
                <a:spcPct val="80000"/>
              </a:lnSpc>
            </a:pPr>
            <a:endParaRPr lang="en-US" altLang="zh-CN" sz="2400" dirty="0" smtClean="0">
              <a:solidFill>
                <a:srgbClr val="000000"/>
              </a:solidFill>
              <a:latin typeface="Calibri" pitchFamily="34" charset="0"/>
              <a:sym typeface="+mn-ea"/>
            </a:endParaRPr>
          </a:p>
          <a:p>
            <a:pPr eaLnBrk="1" hangingPunct="1">
              <a:lnSpc>
                <a:spcPct val="80000"/>
              </a:lnSpc>
            </a:pPr>
            <a:endParaRPr lang="zh-CN" altLang="en-US" sz="2400" dirty="0">
              <a:solidFill>
                <a:srgbClr val="000000"/>
              </a:solidFill>
              <a:latin typeface="Calibri" pitchFamily="34" charset="0"/>
              <a:sym typeface="+mn-ea"/>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194154098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大数据的难点</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403648" y="1943285"/>
            <a:ext cx="6552728" cy="4005995"/>
          </a:xfrm>
          <a:prstGeom prst="rect">
            <a:avLst/>
          </a:prstGeom>
        </p:spPr>
      </p:pic>
    </p:spTree>
    <p:extLst>
      <p:ext uri="{BB962C8B-B14F-4D97-AF65-F5344CB8AC3E}">
        <p14:creationId xmlns:p14="http://schemas.microsoft.com/office/powerpoint/2010/main" val="4123994770"/>
      </p:ext>
    </p:extLst>
  </p:cSld>
  <p:clrMapOvr>
    <a:masterClrMapping/>
  </p:clrMapOvr>
  <p:transition>
    <p:wedg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895809" y="1681380"/>
            <a:ext cx="7352381" cy="4123883"/>
          </a:xfrm>
          <a:prstGeom prst="rect">
            <a:avLst/>
          </a:prstGeom>
        </p:spPr>
      </p:pic>
    </p:spTree>
    <p:extLst>
      <p:ext uri="{BB962C8B-B14F-4D97-AF65-F5344CB8AC3E}">
        <p14:creationId xmlns:p14="http://schemas.microsoft.com/office/powerpoint/2010/main" val="1852440326"/>
      </p:ext>
    </p:extLst>
  </p:cSld>
  <p:clrMapOvr>
    <a:masterClrMapping/>
  </p:clrMapOvr>
  <p:transition>
    <p:wedg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大数据应用潜力</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259632" y="1657571"/>
            <a:ext cx="6480720" cy="4363717"/>
          </a:xfrm>
          <a:prstGeom prst="rect">
            <a:avLst/>
          </a:prstGeom>
        </p:spPr>
      </p:pic>
    </p:spTree>
    <p:extLst>
      <p:ext uri="{BB962C8B-B14F-4D97-AF65-F5344CB8AC3E}">
        <p14:creationId xmlns:p14="http://schemas.microsoft.com/office/powerpoint/2010/main" val="2889356113"/>
      </p:ext>
    </p:extLst>
  </p:cSld>
  <p:clrMapOvr>
    <a:masterClrMapping/>
  </p:clrMapOvr>
  <p:transition>
    <p:wedg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47665" y="-12700"/>
            <a:ext cx="9242425" cy="7070725"/>
          </a:xfrm>
          <a:prstGeom prst="rect">
            <a:avLst/>
          </a:prstGeom>
          <a:noFill/>
          <a:ln w="9525">
            <a:noFill/>
          </a:ln>
        </p:spPr>
      </p:pic>
      <p:sp>
        <p:nvSpPr>
          <p:cNvPr id="26626" name="Title 1"/>
          <p:cNvSpPr/>
          <p:nvPr/>
        </p:nvSpPr>
        <p:spPr>
          <a:xfrm>
            <a:off x="-36865" y="339725"/>
            <a:ext cx="9144000" cy="1728738"/>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400" b="1" dirty="0" smtClean="0">
                <a:solidFill>
                  <a:srgbClr val="FF0000"/>
                </a:solidFill>
                <a:latin typeface="黑体" pitchFamily="49" charset="-122"/>
                <a:ea typeface="黑体" pitchFamily="49" charset="-122"/>
              </a:rPr>
              <a:t>大数据与人工智能</a:t>
            </a:r>
            <a:endParaRPr lang="en-US" altLang="zh-CN" sz="4400" b="1" dirty="0">
              <a:solidFill>
                <a:srgbClr val="FF0000"/>
              </a:solidFill>
              <a:latin typeface="黑体" pitchFamily="49" charset="-122"/>
              <a:ea typeface="黑体" pitchFamily="49" charset="-122"/>
            </a:endParaRPr>
          </a:p>
        </p:txBody>
      </p:sp>
      <p:sp>
        <p:nvSpPr>
          <p:cNvPr id="11" name="副标题 2"/>
          <p:cNvSpPr/>
          <p:nvPr/>
        </p:nvSpPr>
        <p:spPr bwMode="auto">
          <a:xfrm>
            <a:off x="2339752" y="2420888"/>
            <a:ext cx="6480399" cy="29511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lnSpc>
                <a:spcPct val="80000"/>
              </a:lnSpc>
              <a:buNone/>
            </a:pPr>
            <a:endParaRPr lang="en-US" altLang="zh-CN" sz="900" dirty="0">
              <a:effectLst>
                <a:outerShdw blurRad="38100" dist="38100" dir="2700000">
                  <a:srgbClr val="C0C0C0"/>
                </a:outerShdw>
              </a:effectLst>
              <a:latin typeface="Verdana" panose="020B0804030504040204" pitchFamily="34" charset="0"/>
              <a:sym typeface="+mn-ea"/>
            </a:endParaRPr>
          </a:p>
          <a:p>
            <a:pPr marL="0" lvl="0" indent="0" algn="r" eaLnBrk="1" hangingPunct="1">
              <a:lnSpc>
                <a:spcPct val="80000"/>
              </a:lnSpc>
              <a:buNone/>
            </a:pPr>
            <a:endParaRPr lang="en-US" altLang="zh-CN" sz="700" dirty="0">
              <a:effectLst>
                <a:outerShdw blurRad="38100" dist="38100" dir="2700000">
                  <a:srgbClr val="C0C0C0"/>
                </a:outerShdw>
              </a:effectLst>
              <a:latin typeface="Verdana" panose="020B0804030504040204" pitchFamily="34" charset="0"/>
              <a:sym typeface="+mn-ea"/>
            </a:endParaRPr>
          </a:p>
          <a:p>
            <a:pPr eaLnBrk="1" hangingPunct="1">
              <a:lnSpc>
                <a:spcPct val="80000"/>
              </a:lnSpc>
            </a:pPr>
            <a:r>
              <a:rPr lang="zh-CN" altLang="en-US" b="1" dirty="0" smtClean="0">
                <a:effectLst>
                  <a:outerShdw blurRad="38100" dist="38100" dir="2700000">
                    <a:srgbClr val="C0C0C0"/>
                  </a:outerShdw>
                </a:effectLst>
                <a:latin typeface="Arial" panose="020B0604020202090204" pitchFamily="34" charset="0"/>
                <a:sym typeface="+mn-ea"/>
              </a:rPr>
              <a:t>大数据</a:t>
            </a:r>
            <a:endParaRPr lang="en-US" altLang="zh-CN" b="1" dirty="0">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b="1" dirty="0">
              <a:solidFill>
                <a:srgbClr val="000000"/>
              </a:solidFill>
              <a:latin typeface="Calibri" pitchFamily="34" charset="0"/>
              <a:sym typeface="+mn-ea"/>
            </a:endParaRPr>
          </a:p>
          <a:p>
            <a:pPr eaLnBrk="1" hangingPunct="1">
              <a:lnSpc>
                <a:spcPct val="80000"/>
              </a:lnSpc>
            </a:pPr>
            <a:r>
              <a:rPr lang="zh-CN" altLang="en-US" b="1" dirty="0" smtClean="0">
                <a:solidFill>
                  <a:schemeClr val="accent1"/>
                </a:solidFill>
                <a:latin typeface="Calibri" pitchFamily="34" charset="0"/>
                <a:sym typeface="+mn-ea"/>
              </a:rPr>
              <a:t>人工智能</a:t>
            </a:r>
            <a:endParaRPr lang="en-US" altLang="zh-CN" b="1" dirty="0" smtClean="0">
              <a:solidFill>
                <a:schemeClr val="accent1"/>
              </a:solidFill>
              <a:latin typeface="Calibri" pitchFamily="34" charset="0"/>
              <a:sym typeface="+mn-ea"/>
            </a:endParaRPr>
          </a:p>
          <a:p>
            <a:pPr eaLnBrk="1" hangingPunct="1">
              <a:lnSpc>
                <a:spcPct val="80000"/>
              </a:lnSpc>
            </a:pPr>
            <a:endParaRPr lang="en-US" altLang="zh-CN" b="1" dirty="0">
              <a:solidFill>
                <a:srgbClr val="000000"/>
              </a:solidFill>
              <a:latin typeface="Calibri" pitchFamily="34" charset="0"/>
              <a:sym typeface="+mn-ea"/>
            </a:endParaRPr>
          </a:p>
          <a:p>
            <a:pPr eaLnBrk="1" hangingPunct="1">
              <a:lnSpc>
                <a:spcPct val="80000"/>
              </a:lnSpc>
            </a:pPr>
            <a:r>
              <a:rPr lang="zh-CN" altLang="en-US" b="1" dirty="0" smtClean="0">
                <a:solidFill>
                  <a:srgbClr val="000000"/>
                </a:solidFill>
                <a:latin typeface="Calibri" pitchFamily="34" charset="0"/>
                <a:sym typeface="+mn-ea"/>
              </a:rPr>
              <a:t>大数据与人工智能</a:t>
            </a:r>
            <a:endParaRPr lang="en-US" altLang="zh-CN" b="1" dirty="0">
              <a:solidFill>
                <a:srgbClr val="000000"/>
              </a:solidFill>
              <a:latin typeface="Calibri" pitchFamily="34" charset="0"/>
              <a:sym typeface="+mn-ea"/>
            </a:endParaRPr>
          </a:p>
          <a:p>
            <a:pPr eaLnBrk="1" hangingPunct="1">
              <a:lnSpc>
                <a:spcPct val="80000"/>
              </a:lnSpc>
            </a:pPr>
            <a:endParaRPr lang="en-US" altLang="zh-CN" sz="2400" b="1" dirty="0" smtClean="0">
              <a:solidFill>
                <a:srgbClr val="000000"/>
              </a:solidFill>
              <a:latin typeface="Calibri" pitchFamily="34" charset="0"/>
              <a:sym typeface="+mn-ea"/>
            </a:endParaRPr>
          </a:p>
          <a:p>
            <a:pPr eaLnBrk="1" hangingPunct="1">
              <a:lnSpc>
                <a:spcPct val="80000"/>
              </a:lnSpc>
            </a:pPr>
            <a:endParaRPr lang="en-US" altLang="zh-CN" sz="2400" dirty="0">
              <a:solidFill>
                <a:srgbClr val="000000"/>
              </a:solidFill>
              <a:latin typeface="Calibri" pitchFamily="34" charset="0"/>
              <a:sym typeface="+mn-ea"/>
            </a:endParaRPr>
          </a:p>
          <a:p>
            <a:pPr eaLnBrk="1" hangingPunct="1">
              <a:lnSpc>
                <a:spcPct val="80000"/>
              </a:lnSpc>
            </a:pPr>
            <a:endParaRPr lang="en-US" altLang="zh-CN" sz="2400" dirty="0" smtClean="0">
              <a:solidFill>
                <a:srgbClr val="000000"/>
              </a:solidFill>
              <a:latin typeface="Calibri" pitchFamily="34" charset="0"/>
              <a:sym typeface="+mn-ea"/>
            </a:endParaRPr>
          </a:p>
          <a:p>
            <a:pPr eaLnBrk="1" hangingPunct="1">
              <a:lnSpc>
                <a:spcPct val="80000"/>
              </a:lnSpc>
            </a:pPr>
            <a:endParaRPr lang="zh-CN" altLang="en-US" sz="2400" dirty="0">
              <a:solidFill>
                <a:srgbClr val="000000"/>
              </a:solidFill>
              <a:latin typeface="Calibri" pitchFamily="34" charset="0"/>
              <a:sym typeface="+mn-ea"/>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396517010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a:t>
            </a:r>
            <a:endParaRPr lang="zh-CN" altLang="en-US" dirty="0">
              <a:solidFill>
                <a:srgbClr val="FF0000"/>
              </a:solidFill>
              <a:latin typeface="黑体" pitchFamily="49" charset="-122"/>
              <a:ea typeface="黑体" pitchFamily="49" charset="-122"/>
            </a:endParaRPr>
          </a:p>
        </p:txBody>
      </p:sp>
      <p:sp>
        <p:nvSpPr>
          <p:cNvPr id="28675" name="Rectangle 3"/>
          <p:cNvSpPr txBox="1"/>
          <p:nvPr/>
        </p:nvSpPr>
        <p:spPr>
          <a:xfrm>
            <a:off x="179388" y="1059508"/>
            <a:ext cx="10009236" cy="2160240"/>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342900" algn="just" eaLnBrk="1" hangingPunct="1">
              <a:buNone/>
            </a:pPr>
            <a:r>
              <a:rPr lang="zh-CN" altLang="en-US" sz="2800" b="1" dirty="0" smtClean="0">
                <a:solidFill>
                  <a:srgbClr val="0D0D0D"/>
                </a:solidFill>
                <a:latin typeface="楷体" pitchFamily="49" charset="-122"/>
                <a:ea typeface="楷体" pitchFamily="49" charset="-122"/>
              </a:rPr>
              <a:t>提纲：</a:t>
            </a:r>
            <a:endParaRPr lang="en-US" altLang="zh-CN" sz="2800" b="1" dirty="0" smtClean="0">
              <a:solidFill>
                <a:srgbClr val="0D0D0D"/>
              </a:solidFill>
              <a:latin typeface="楷体" pitchFamily="49" charset="-122"/>
              <a:ea typeface="楷体" pitchFamily="49" charset="-122"/>
            </a:endParaRPr>
          </a:p>
          <a:p>
            <a:pPr>
              <a:buFont typeface="Arial" pitchFamily="34" charset="0"/>
              <a:buChar char="•"/>
            </a:pPr>
            <a:r>
              <a:rPr lang="en-US" altLang="zh-CN" sz="2800" b="1" dirty="0"/>
              <a:t> </a:t>
            </a:r>
            <a:r>
              <a:rPr lang="zh-CN" altLang="en-US" sz="2800" b="1" dirty="0"/>
              <a:t>视频：</a:t>
            </a:r>
            <a:endParaRPr lang="en-US" altLang="zh-CN" sz="2800" b="1" dirty="0"/>
          </a:p>
          <a:p>
            <a:pPr marL="0" indent="0">
              <a:buNone/>
            </a:pPr>
            <a:r>
              <a:rPr lang="zh-CN" altLang="en-US" sz="2800" dirty="0">
                <a:hlinkClick r:id="rId2"/>
              </a:rPr>
              <a:t>情感机器人：</a:t>
            </a:r>
            <a:r>
              <a:rPr lang="en-US" altLang="zh-CN" sz="2800" dirty="0">
                <a:hlinkClick r:id="rId2"/>
              </a:rPr>
              <a:t>https://www.thepaper.cn/newsDetail_forward_1401269_1</a:t>
            </a:r>
            <a:endParaRPr lang="en-US" altLang="zh-CN" sz="2800" dirty="0"/>
          </a:p>
          <a:p>
            <a:pPr marL="0" indent="0">
              <a:buNone/>
            </a:pPr>
            <a:r>
              <a:rPr lang="zh-CN" altLang="en-US" sz="2800" dirty="0">
                <a:hlinkClick r:id="rId3"/>
              </a:rPr>
              <a:t>智能问答：</a:t>
            </a:r>
            <a:r>
              <a:rPr lang="en-US" altLang="zh-CN" sz="2800" dirty="0">
                <a:hlinkClick r:id="rId3"/>
              </a:rPr>
              <a:t>https://video.tudou.com/v/XMjA0NzUyNjA4NA==.</a:t>
            </a:r>
            <a:r>
              <a:rPr lang="en-US" altLang="zh-CN" sz="2800" dirty="0" smtClean="0">
                <a:hlinkClick r:id="rId3"/>
              </a:rPr>
              <a:t>html?fr=rec1</a:t>
            </a:r>
            <a:endParaRPr lang="en-US" altLang="zh-CN" sz="2800" b="1" dirty="0"/>
          </a:p>
          <a:p>
            <a:pPr>
              <a:buFont typeface="Arial" pitchFamily="34" charset="0"/>
              <a:buChar char="•"/>
            </a:pPr>
            <a:r>
              <a:rPr lang="en-US" altLang="zh-CN" sz="2800" b="1" dirty="0"/>
              <a:t> </a:t>
            </a:r>
            <a:r>
              <a:rPr lang="zh-CN" altLang="en-US" sz="2800" b="1" dirty="0"/>
              <a:t>绪论</a:t>
            </a:r>
            <a:endParaRPr lang="en-US" altLang="zh-CN" sz="2800" b="1" dirty="0"/>
          </a:p>
          <a:p>
            <a:pPr>
              <a:buFont typeface="Arial" pitchFamily="34" charset="0"/>
              <a:buChar char="•"/>
            </a:pPr>
            <a:r>
              <a:rPr lang="en-US" altLang="zh-CN" sz="2800" b="1" dirty="0"/>
              <a:t> </a:t>
            </a:r>
            <a:r>
              <a:rPr lang="zh-CN" altLang="en-US" sz="2800" b="1" dirty="0"/>
              <a:t>历史</a:t>
            </a:r>
            <a:endParaRPr lang="en-US" altLang="zh-CN" sz="2800" b="1" dirty="0"/>
          </a:p>
          <a:p>
            <a:pPr>
              <a:buFont typeface="Arial" pitchFamily="34" charset="0"/>
              <a:buChar char="•"/>
            </a:pPr>
            <a:r>
              <a:rPr lang="en-US" altLang="zh-CN" sz="2800" b="1" dirty="0"/>
              <a:t> </a:t>
            </a:r>
            <a:r>
              <a:rPr lang="zh-CN" altLang="en-US" sz="2800" b="1" dirty="0"/>
              <a:t>现状</a:t>
            </a:r>
            <a:endParaRPr lang="en-US" altLang="zh-CN" sz="2800" b="1" dirty="0"/>
          </a:p>
          <a:p>
            <a:pPr>
              <a:buFont typeface="Arial" pitchFamily="34" charset="0"/>
              <a:buChar char="•"/>
            </a:pPr>
            <a:r>
              <a:rPr lang="en-US" altLang="zh-CN" sz="2800" b="1" dirty="0"/>
              <a:t> </a:t>
            </a:r>
            <a:r>
              <a:rPr lang="zh-CN" altLang="en-US" sz="2800" b="1" dirty="0"/>
              <a:t>未来</a:t>
            </a:r>
            <a:endParaRPr lang="en-US" altLang="zh-CN" sz="2800" b="1" dirty="0"/>
          </a:p>
          <a:p>
            <a:pPr>
              <a:buFont typeface="Arial" pitchFamily="34" charset="0"/>
              <a:buChar char="•"/>
            </a:pPr>
            <a:r>
              <a:rPr lang="en-US" altLang="zh-CN" sz="2800" b="1" dirty="0"/>
              <a:t> </a:t>
            </a:r>
            <a:r>
              <a:rPr lang="zh-CN" altLang="en-US" sz="2800" b="1" dirty="0"/>
              <a:t>结论</a:t>
            </a:r>
          </a:p>
          <a:p>
            <a:pPr marL="0" lvl="0" indent="-342900" algn="just" eaLnBrk="1" hangingPunct="1">
              <a:buNone/>
            </a:pPr>
            <a:endParaRPr lang="en-US" altLang="zh-CN" sz="2800" b="1" dirty="0">
              <a:solidFill>
                <a:srgbClr val="0D0D0D"/>
              </a:solidFill>
              <a:latin typeface="楷体" pitchFamily="49" charset="-122"/>
              <a:ea typeface="楷体" pitchFamily="49" charset="-122"/>
            </a:endParaRPr>
          </a:p>
          <a:p>
            <a:pPr marL="0" lvl="0" indent="-342900" algn="just" eaLnBrk="1" hangingPunct="1">
              <a:buNone/>
            </a:pPr>
            <a:endParaRPr lang="en-US" altLang="zh-CN" sz="2800" b="1" dirty="0">
              <a:solidFill>
                <a:srgbClr val="0D0D0D"/>
              </a:solidFill>
              <a:latin typeface="楷体" pitchFamily="49" charset="-122"/>
              <a:ea typeface="楷体" pitchFamily="49" charset="-122"/>
            </a:endParaRPr>
          </a:p>
        </p:txBody>
      </p:sp>
    </p:spTree>
    <p:extLst>
      <p:ext uri="{BB962C8B-B14F-4D97-AF65-F5344CB8AC3E}">
        <p14:creationId xmlns:p14="http://schemas.microsoft.com/office/powerpoint/2010/main" val="2574604479"/>
      </p:ext>
    </p:extLst>
  </p:cSld>
  <p:clrMapOvr>
    <a:masterClrMapping/>
  </p:clrMapOvr>
  <p:transition>
    <p:wedg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绪论</a:t>
            </a:r>
            <a:endParaRPr lang="zh-CN" altLang="en-US" dirty="0">
              <a:solidFill>
                <a:srgbClr val="FF0000"/>
              </a:solidFill>
              <a:latin typeface="黑体" pitchFamily="49" charset="-122"/>
              <a:ea typeface="黑体" pitchFamily="49" charset="-122"/>
            </a:endParaRPr>
          </a:p>
        </p:txBody>
      </p:sp>
      <p:pic>
        <p:nvPicPr>
          <p:cNvPr id="4" name="图片 3"/>
          <p:cNvPicPr>
            <a:picLocks noChangeAspect="1"/>
          </p:cNvPicPr>
          <p:nvPr/>
        </p:nvPicPr>
        <p:blipFill>
          <a:blip r:embed="rId2"/>
          <a:stretch>
            <a:fillRect/>
          </a:stretch>
        </p:blipFill>
        <p:spPr>
          <a:xfrm>
            <a:off x="899592" y="1412776"/>
            <a:ext cx="7344816" cy="4320480"/>
          </a:xfrm>
          <a:prstGeom prst="rect">
            <a:avLst/>
          </a:prstGeom>
        </p:spPr>
      </p:pic>
    </p:spTree>
    <p:extLst>
      <p:ext uri="{BB962C8B-B14F-4D97-AF65-F5344CB8AC3E}">
        <p14:creationId xmlns:p14="http://schemas.microsoft.com/office/powerpoint/2010/main" val="115060230"/>
      </p:ext>
    </p:extLst>
  </p:cSld>
  <p:clrMapOvr>
    <a:masterClrMapping/>
  </p:clrMapOvr>
  <p:transition>
    <p:wedg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图灵</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043608" y="1556792"/>
            <a:ext cx="6685535" cy="4248471"/>
          </a:xfrm>
          <a:prstGeom prst="rect">
            <a:avLst/>
          </a:prstGeom>
        </p:spPr>
      </p:pic>
    </p:spTree>
    <p:extLst>
      <p:ext uri="{BB962C8B-B14F-4D97-AF65-F5344CB8AC3E}">
        <p14:creationId xmlns:p14="http://schemas.microsoft.com/office/powerpoint/2010/main" val="551527492"/>
      </p:ext>
    </p:extLst>
  </p:cSld>
  <p:clrMapOvr>
    <a:masterClrMapping/>
  </p:clrMapOvr>
  <p:transition>
    <p:wedg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图灵</a:t>
            </a:r>
            <a:endParaRPr lang="zh-CN" altLang="en-US" dirty="0">
              <a:solidFill>
                <a:srgbClr val="FF0000"/>
              </a:solidFill>
              <a:latin typeface="黑体" pitchFamily="49" charset="-122"/>
              <a:ea typeface="黑体" pitchFamily="49" charset="-122"/>
            </a:endParaRPr>
          </a:p>
        </p:txBody>
      </p:sp>
      <p:sp>
        <p:nvSpPr>
          <p:cNvPr id="4" name="副标题 2"/>
          <p:cNvSpPr txBox="1">
            <a:spLocks/>
          </p:cNvSpPr>
          <p:nvPr/>
        </p:nvSpPr>
        <p:spPr>
          <a:xfrm>
            <a:off x="539552" y="1628800"/>
            <a:ext cx="8132439" cy="4320480"/>
          </a:xfrm>
          <a:prstGeom prst="rect">
            <a:avLst/>
          </a:prstGeom>
          <a:noFill/>
          <a:ln w="9525">
            <a:noFill/>
          </a:ln>
        </p:spPr>
        <p:txBody>
          <a:bodyPr>
            <a:normAutofit fontScale="92500" lnSpcReduction="1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Arial" pitchFamily="34" charset="0"/>
              <a:buChar char="•"/>
            </a:pPr>
            <a:r>
              <a:rPr lang="en-US" altLang="zh-CN" sz="3300" b="1" kern="0" smtClean="0"/>
              <a:t>  </a:t>
            </a:r>
            <a:r>
              <a:rPr lang="zh-CN" altLang="en-US" sz="3300" b="1" kern="0" smtClean="0"/>
              <a:t>计算机科学创始人！</a:t>
            </a:r>
            <a:endParaRPr lang="en-US" altLang="zh-CN" sz="3300" b="1" kern="0" smtClean="0"/>
          </a:p>
          <a:p>
            <a:pPr>
              <a:buFont typeface="Arial" pitchFamily="34" charset="0"/>
              <a:buChar char="•"/>
            </a:pPr>
            <a:r>
              <a:rPr lang="en-US" altLang="zh-CN" sz="3300" b="1" kern="0" smtClean="0"/>
              <a:t>  </a:t>
            </a:r>
            <a:r>
              <a:rPr lang="zh-CN" altLang="en-US" sz="3300" b="1" kern="0" smtClean="0"/>
              <a:t>人工智能之父！</a:t>
            </a:r>
            <a:endParaRPr lang="en-US" altLang="zh-CN" sz="3300" b="1" kern="0" smtClean="0"/>
          </a:p>
          <a:p>
            <a:pPr>
              <a:buFont typeface="Arial" pitchFamily="34" charset="0"/>
              <a:buChar char="•"/>
            </a:pPr>
            <a:r>
              <a:rPr lang="en-US" altLang="zh-CN" sz="3300" b="1" kern="0" smtClean="0"/>
              <a:t>  20</a:t>
            </a:r>
            <a:r>
              <a:rPr lang="zh-CN" altLang="en-US" sz="3300" b="1" kern="0" smtClean="0"/>
              <a:t>世纪</a:t>
            </a:r>
            <a:r>
              <a:rPr lang="en-US" altLang="zh-CN" sz="3300" b="1" kern="0" smtClean="0"/>
              <a:t>100</a:t>
            </a:r>
            <a:r>
              <a:rPr lang="zh-CN" altLang="en-US" sz="3300" b="1" kern="0" smtClean="0"/>
              <a:t>最重要人物之一！</a:t>
            </a:r>
            <a:endParaRPr lang="en-US" altLang="zh-CN" sz="3300" b="1" kern="0" smtClean="0"/>
          </a:p>
          <a:p>
            <a:endParaRPr lang="en-US" altLang="zh-CN" sz="3300" b="1" kern="0" smtClean="0"/>
          </a:p>
          <a:p>
            <a:pPr>
              <a:buFont typeface="Arial" pitchFamily="34" charset="0"/>
              <a:buChar char="•"/>
            </a:pPr>
            <a:r>
              <a:rPr lang="en-US" altLang="zh-CN" sz="3300" b="1" kern="0" smtClean="0"/>
              <a:t>  </a:t>
            </a:r>
            <a:r>
              <a:rPr lang="en-US" altLang="zh-CN" b="1" kern="0" smtClean="0"/>
              <a:t>2012</a:t>
            </a:r>
            <a:r>
              <a:rPr lang="zh-CN" altLang="en-US" b="1" kern="0" smtClean="0"/>
              <a:t>年，是一个伟人的百年诞辰。即使我们把所有崇高的致意奉献给他都不为过。</a:t>
            </a:r>
            <a:endParaRPr lang="en-US" altLang="zh-CN" b="1" kern="0" smtClean="0"/>
          </a:p>
          <a:p>
            <a:endParaRPr lang="en-US" altLang="zh-CN" b="1" kern="0" smtClean="0"/>
          </a:p>
          <a:p>
            <a:pPr>
              <a:buFont typeface="Arial" pitchFamily="34" charset="0"/>
              <a:buChar char="•"/>
            </a:pPr>
            <a:r>
              <a:rPr lang="en-US" altLang="zh-CN" b="1" kern="0" smtClean="0"/>
              <a:t> </a:t>
            </a:r>
            <a:r>
              <a:rPr lang="zh-CN" altLang="en-US" b="1" kern="0" smtClean="0"/>
              <a:t>图灵奖</a:t>
            </a:r>
            <a:endParaRPr lang="zh-CN" altLang="en-US" b="1" kern="0" dirty="0"/>
          </a:p>
        </p:txBody>
      </p:sp>
    </p:spTree>
    <p:extLst>
      <p:ext uri="{BB962C8B-B14F-4D97-AF65-F5344CB8AC3E}">
        <p14:creationId xmlns:p14="http://schemas.microsoft.com/office/powerpoint/2010/main" val="889787355"/>
      </p:ext>
    </p:extLst>
  </p:cSld>
  <p:clrMapOvr>
    <a:masterClrMapping/>
  </p:clrMapOvr>
  <p:transition>
    <p:wedg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图灵测试</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043608" y="1412776"/>
            <a:ext cx="7133333" cy="4619048"/>
          </a:xfrm>
          <a:prstGeom prst="rect">
            <a:avLst/>
          </a:prstGeom>
        </p:spPr>
      </p:pic>
    </p:spTree>
    <p:extLst>
      <p:ext uri="{BB962C8B-B14F-4D97-AF65-F5344CB8AC3E}">
        <p14:creationId xmlns:p14="http://schemas.microsoft.com/office/powerpoint/2010/main" val="1609053730"/>
      </p:ext>
    </p:extLst>
  </p:cSld>
  <p:clrMapOvr>
    <a:masterClrMapping/>
  </p:clrMapOvr>
  <p:transition>
    <p:wedg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达特茅斯会议</a:t>
            </a:r>
            <a:endParaRPr lang="zh-CN" altLang="en-US" dirty="0">
              <a:solidFill>
                <a:srgbClr val="FF0000"/>
              </a:solidFill>
              <a:latin typeface="黑体" pitchFamily="49" charset="-122"/>
              <a:ea typeface="黑体" pitchFamily="49" charset="-122"/>
            </a:endParaRPr>
          </a:p>
        </p:txBody>
      </p:sp>
      <p:pic>
        <p:nvPicPr>
          <p:cNvPr id="4" name="图片 3"/>
          <p:cNvPicPr>
            <a:picLocks noChangeAspect="1"/>
          </p:cNvPicPr>
          <p:nvPr/>
        </p:nvPicPr>
        <p:blipFill>
          <a:blip r:embed="rId2"/>
          <a:stretch>
            <a:fillRect/>
          </a:stretch>
        </p:blipFill>
        <p:spPr>
          <a:xfrm>
            <a:off x="827584" y="1484784"/>
            <a:ext cx="7704856" cy="4896543"/>
          </a:xfrm>
          <a:prstGeom prst="rect">
            <a:avLst/>
          </a:prstGeom>
        </p:spPr>
      </p:pic>
    </p:spTree>
    <p:extLst>
      <p:ext uri="{BB962C8B-B14F-4D97-AF65-F5344CB8AC3E}">
        <p14:creationId xmlns:p14="http://schemas.microsoft.com/office/powerpoint/2010/main" val="3053277911"/>
      </p:ext>
    </p:extLst>
  </p:cSld>
  <p:clrMapOvr>
    <a:masterClrMapping/>
  </p:clrMapOvr>
  <p:transition>
    <p:wedg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b="1" dirty="0" smtClean="0">
                <a:solidFill>
                  <a:srgbClr val="FF0000"/>
                </a:solidFill>
                <a:latin typeface="黑体" pitchFamily="49" charset="-122"/>
                <a:ea typeface="黑体" pitchFamily="49" charset="-122"/>
              </a:rPr>
              <a:t>大数据概念</a:t>
            </a:r>
            <a:endParaRPr lang="zh-CN" altLang="en-US" dirty="0">
              <a:solidFill>
                <a:srgbClr val="FF0000"/>
              </a:solidFill>
              <a:latin typeface="黑体" pitchFamily="49" charset="-122"/>
              <a:ea typeface="黑体" pitchFamily="49" charset="-122"/>
            </a:endParaRPr>
          </a:p>
        </p:txBody>
      </p:sp>
      <p:sp>
        <p:nvSpPr>
          <p:cNvPr id="28675" name="Rectangle 3"/>
          <p:cNvSpPr txBox="1"/>
          <p:nvPr/>
        </p:nvSpPr>
        <p:spPr>
          <a:xfrm>
            <a:off x="719138" y="1772816"/>
            <a:ext cx="8424862" cy="1874838"/>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114300" indent="-457200" algn="just" eaLnBrk="1" hangingPunct="1"/>
            <a:r>
              <a:rPr lang="zh-CN" altLang="en-US" sz="2800" b="1" dirty="0" smtClean="0">
                <a:solidFill>
                  <a:srgbClr val="0D0D0D"/>
                </a:solidFill>
                <a:latin typeface="楷体" pitchFamily="49" charset="-122"/>
                <a:ea typeface="楷体" pitchFamily="49" charset="-122"/>
              </a:rPr>
              <a:t>数据：可以存储和获取的信息</a:t>
            </a:r>
            <a:r>
              <a:rPr lang="zh-CN" altLang="en-US" sz="2800" b="1" dirty="0">
                <a:solidFill>
                  <a:srgbClr val="0D0D0D"/>
                </a:solidFill>
                <a:latin typeface="楷体" pitchFamily="49" charset="-122"/>
                <a:ea typeface="楷体" pitchFamily="49" charset="-122"/>
              </a:rPr>
              <a:t>，</a:t>
            </a:r>
            <a:r>
              <a:rPr lang="zh-CN" altLang="en-US" sz="2800" b="1" dirty="0">
                <a:solidFill>
                  <a:srgbClr val="0D0D0D"/>
                </a:solidFill>
                <a:latin typeface="楷体" pitchFamily="49" charset="-122"/>
                <a:ea typeface="楷体" pitchFamily="49" charset="-122"/>
              </a:rPr>
              <a:t>人类的一切语言文字、图形图画、音像</a:t>
            </a:r>
            <a:r>
              <a:rPr lang="zh-CN" altLang="en-US" sz="2800" b="1" dirty="0" smtClean="0">
                <a:solidFill>
                  <a:srgbClr val="0D0D0D"/>
                </a:solidFill>
                <a:latin typeface="楷体" pitchFamily="49" charset="-122"/>
                <a:ea typeface="楷体" pitchFamily="49" charset="-122"/>
              </a:rPr>
              <a:t>记录都是数据。</a:t>
            </a:r>
            <a:endParaRPr lang="en-US" altLang="zh-CN" sz="2800" b="1" dirty="0" smtClean="0">
              <a:solidFill>
                <a:srgbClr val="0D0D0D"/>
              </a:solidFill>
              <a:latin typeface="楷体" pitchFamily="49" charset="-122"/>
              <a:ea typeface="楷体" pitchFamily="49" charset="-122"/>
            </a:endParaRPr>
          </a:p>
          <a:p>
            <a:pPr marL="0" indent="0" algn="just" eaLnBrk="1" hangingPunct="1">
              <a:buNone/>
            </a:pPr>
            <a:endParaRPr lang="en-US" altLang="zh-CN" sz="2800" b="1" dirty="0">
              <a:solidFill>
                <a:srgbClr val="0D0D0D"/>
              </a:solidFill>
              <a:latin typeface="楷体" pitchFamily="49" charset="-122"/>
              <a:ea typeface="楷体" pitchFamily="49" charset="-122"/>
            </a:endParaRPr>
          </a:p>
          <a:p>
            <a:pPr marL="114300" indent="-457200" algn="just" eaLnBrk="1" hangingPunct="1"/>
            <a:r>
              <a:rPr lang="zh-CN" altLang="en-US" sz="2800" b="1" dirty="0" smtClean="0">
                <a:solidFill>
                  <a:srgbClr val="0D0D0D"/>
                </a:solidFill>
                <a:latin typeface="楷体" pitchFamily="49" charset="-122"/>
                <a:ea typeface="楷体" pitchFamily="49" charset="-122"/>
              </a:rPr>
              <a:t>大数据：具有</a:t>
            </a:r>
            <a:r>
              <a:rPr lang="en-US" altLang="zh-CN" sz="2800" b="1" dirty="0" smtClean="0">
                <a:solidFill>
                  <a:srgbClr val="0D0D0D"/>
                </a:solidFill>
                <a:latin typeface="楷体" pitchFamily="49" charset="-122"/>
                <a:ea typeface="楷体" pitchFamily="49" charset="-122"/>
              </a:rPr>
              <a:t>4V</a:t>
            </a:r>
            <a:r>
              <a:rPr lang="zh-CN" altLang="en-US" sz="2800" b="1" dirty="0" smtClean="0">
                <a:solidFill>
                  <a:srgbClr val="0D0D0D"/>
                </a:solidFill>
                <a:latin typeface="楷体" pitchFamily="49" charset="-122"/>
                <a:ea typeface="楷体" pitchFamily="49" charset="-122"/>
              </a:rPr>
              <a:t>特征的数据集（</a:t>
            </a:r>
            <a:r>
              <a:rPr lang="en-US" altLang="zh-CN" sz="2800" b="1" dirty="0" smtClean="0">
                <a:solidFill>
                  <a:srgbClr val="0D0D0D"/>
                </a:solidFill>
                <a:latin typeface="楷体" pitchFamily="49" charset="-122"/>
                <a:ea typeface="楷体" pitchFamily="49" charset="-122"/>
              </a:rPr>
              <a:t>Volume</a:t>
            </a:r>
            <a:r>
              <a:rPr lang="zh-CN" altLang="en-US" sz="2800" b="1" dirty="0" smtClean="0">
                <a:solidFill>
                  <a:srgbClr val="0D0D0D"/>
                </a:solidFill>
                <a:latin typeface="楷体" pitchFamily="49" charset="-122"/>
                <a:ea typeface="楷体" pitchFamily="49" charset="-122"/>
              </a:rPr>
              <a:t>、</a:t>
            </a:r>
            <a:r>
              <a:rPr lang="en-US" altLang="zh-CN" sz="2800" b="1" dirty="0" smtClean="0">
                <a:solidFill>
                  <a:srgbClr val="0D0D0D"/>
                </a:solidFill>
                <a:latin typeface="楷体" pitchFamily="49" charset="-122"/>
                <a:ea typeface="楷体" pitchFamily="49" charset="-122"/>
              </a:rPr>
              <a:t>Velocity</a:t>
            </a:r>
            <a:r>
              <a:rPr lang="zh-CN" altLang="en-US" sz="2800" b="1" dirty="0" smtClean="0">
                <a:solidFill>
                  <a:srgbClr val="0D0D0D"/>
                </a:solidFill>
                <a:latin typeface="楷体" pitchFamily="49" charset="-122"/>
                <a:ea typeface="楷体" pitchFamily="49" charset="-122"/>
              </a:rPr>
              <a:t>、</a:t>
            </a:r>
            <a:r>
              <a:rPr lang="en-US" altLang="zh-CN" sz="2800" b="1" dirty="0" smtClean="0">
                <a:solidFill>
                  <a:srgbClr val="0D0D0D"/>
                </a:solidFill>
                <a:latin typeface="楷体" pitchFamily="49" charset="-122"/>
                <a:ea typeface="楷体" pitchFamily="49" charset="-122"/>
              </a:rPr>
              <a:t>Variety</a:t>
            </a:r>
            <a:r>
              <a:rPr lang="zh-CN" altLang="en-US" sz="2800" b="1" dirty="0" smtClean="0">
                <a:solidFill>
                  <a:srgbClr val="0D0D0D"/>
                </a:solidFill>
                <a:latin typeface="楷体" pitchFamily="49" charset="-122"/>
                <a:ea typeface="楷体" pitchFamily="49" charset="-122"/>
              </a:rPr>
              <a:t>、</a:t>
            </a:r>
            <a:r>
              <a:rPr lang="en-US" altLang="zh-CN" sz="2800" b="1" dirty="0" smtClean="0">
                <a:solidFill>
                  <a:srgbClr val="0D0D0D"/>
                </a:solidFill>
                <a:latin typeface="楷体" pitchFamily="49" charset="-122"/>
                <a:ea typeface="楷体" pitchFamily="49" charset="-122"/>
              </a:rPr>
              <a:t>Value</a:t>
            </a:r>
            <a:r>
              <a:rPr lang="zh-CN" altLang="en-US" sz="2800" b="1" dirty="0" smtClean="0">
                <a:solidFill>
                  <a:srgbClr val="0D0D0D"/>
                </a:solidFill>
                <a:latin typeface="楷体" pitchFamily="49" charset="-122"/>
                <a:ea typeface="楷体" pitchFamily="49" charset="-122"/>
              </a:rPr>
              <a:t>）</a:t>
            </a:r>
            <a:endParaRPr lang="zh-CN" altLang="en-US" sz="2800" b="1" dirty="0">
              <a:solidFill>
                <a:srgbClr val="0D0D0D"/>
              </a:solidFill>
              <a:latin typeface="楷体" pitchFamily="49" charset="-122"/>
              <a:ea typeface="楷体" pitchFamily="49" charset="-122"/>
            </a:endParaRPr>
          </a:p>
          <a:p>
            <a:pPr marL="0" lvl="0" indent="-342900" algn="just" eaLnBrk="1" hangingPunct="1">
              <a:buNone/>
            </a:pPr>
            <a:endParaRPr lang="en-US" altLang="zh-CN" sz="2800" b="1" dirty="0">
              <a:solidFill>
                <a:srgbClr val="0D0D0D"/>
              </a:solidFill>
              <a:latin typeface="楷体" pitchFamily="49" charset="-122"/>
              <a:ea typeface="楷体" pitchFamily="49" charset="-122"/>
            </a:endParaRPr>
          </a:p>
        </p:txBody>
      </p:sp>
    </p:spTree>
  </p:cSld>
  <p:clrMapOvr>
    <a:masterClrMapping/>
  </p:clrMapOvr>
  <p:transition>
    <p:wedg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达特茂斯会议</a:t>
            </a:r>
            <a:endParaRPr lang="zh-CN" altLang="en-US" dirty="0">
              <a:solidFill>
                <a:srgbClr val="FF0000"/>
              </a:solidFill>
              <a:latin typeface="黑体" pitchFamily="49" charset="-122"/>
              <a:ea typeface="黑体" pitchFamily="49" charset="-122"/>
            </a:endParaRPr>
          </a:p>
        </p:txBody>
      </p:sp>
      <p:pic>
        <p:nvPicPr>
          <p:cNvPr id="5" name="图片 4"/>
          <p:cNvPicPr>
            <a:picLocks noChangeAspect="1"/>
          </p:cNvPicPr>
          <p:nvPr/>
        </p:nvPicPr>
        <p:blipFill>
          <a:blip r:embed="rId2"/>
          <a:stretch>
            <a:fillRect/>
          </a:stretch>
        </p:blipFill>
        <p:spPr>
          <a:xfrm>
            <a:off x="1714857" y="1319476"/>
            <a:ext cx="5714286" cy="4219048"/>
          </a:xfrm>
          <a:prstGeom prst="rect">
            <a:avLst/>
          </a:prstGeom>
        </p:spPr>
      </p:pic>
      <p:sp>
        <p:nvSpPr>
          <p:cNvPr id="6" name="矩形 5"/>
          <p:cNvSpPr/>
          <p:nvPr/>
        </p:nvSpPr>
        <p:spPr>
          <a:xfrm>
            <a:off x="-149070" y="5661248"/>
            <a:ext cx="9309969" cy="523220"/>
          </a:xfrm>
          <a:prstGeom prst="rect">
            <a:avLst/>
          </a:prstGeom>
        </p:spPr>
        <p:txBody>
          <a:bodyPr wrap="square">
            <a:spAutoFit/>
          </a:bodyPr>
          <a:lstStyle/>
          <a:p>
            <a:r>
              <a:rPr lang="en-US" altLang="zh-CN" sz="2800" b="1" dirty="0" smtClean="0">
                <a:solidFill>
                  <a:srgbClr val="191919"/>
                </a:solidFill>
                <a:latin typeface="PingFang SC"/>
              </a:rPr>
              <a:t>2006</a:t>
            </a:r>
            <a:r>
              <a:rPr lang="zh-CN" altLang="en-US" sz="2800" b="1" dirty="0" smtClean="0">
                <a:solidFill>
                  <a:srgbClr val="191919"/>
                </a:solidFill>
                <a:latin typeface="PingFang SC"/>
              </a:rPr>
              <a:t>年：</a:t>
            </a:r>
            <a:r>
              <a:rPr lang="zh-CN" altLang="en-US" sz="2800" dirty="0"/>
              <a:t>摩尔，麦卡锡，明斯基，赛弗里奇，所罗门诺夫</a:t>
            </a:r>
            <a:endParaRPr lang="zh-CN" altLang="en-US" sz="2800" b="1" dirty="0"/>
          </a:p>
        </p:txBody>
      </p:sp>
    </p:spTree>
    <p:extLst>
      <p:ext uri="{BB962C8B-B14F-4D97-AF65-F5344CB8AC3E}">
        <p14:creationId xmlns:p14="http://schemas.microsoft.com/office/powerpoint/2010/main" val="725398841"/>
      </p:ext>
    </p:extLst>
  </p:cSld>
  <p:clrMapOvr>
    <a:masterClrMapping/>
  </p:clrMapOvr>
  <p:transition>
    <p:wedg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en-US" altLang="zh-CN" dirty="0" smtClean="0">
                <a:solidFill>
                  <a:srgbClr val="FF0000"/>
                </a:solidFill>
                <a:latin typeface="黑体" pitchFamily="49" charset="-122"/>
                <a:ea typeface="黑体" pitchFamily="49" charset="-122"/>
              </a:rPr>
              <a:t>MIT</a:t>
            </a:r>
            <a:r>
              <a:rPr lang="zh-CN" altLang="en-US" dirty="0" smtClean="0">
                <a:solidFill>
                  <a:srgbClr val="FF0000"/>
                </a:solidFill>
                <a:latin typeface="黑体" pitchFamily="49" charset="-122"/>
                <a:ea typeface="黑体" pitchFamily="49" charset="-122"/>
              </a:rPr>
              <a:t>会议</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100571" y="1409952"/>
            <a:ext cx="6942857" cy="4467320"/>
          </a:xfrm>
          <a:prstGeom prst="rect">
            <a:avLst/>
          </a:prstGeom>
        </p:spPr>
      </p:pic>
    </p:spTree>
    <p:extLst>
      <p:ext uri="{BB962C8B-B14F-4D97-AF65-F5344CB8AC3E}">
        <p14:creationId xmlns:p14="http://schemas.microsoft.com/office/powerpoint/2010/main" val="3540566568"/>
      </p:ext>
    </p:extLst>
  </p:cSld>
  <p:clrMapOvr>
    <a:masterClrMapping/>
  </p:clrMapOvr>
  <p:transition>
    <p:wedg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塞尔：中文房间</a:t>
            </a:r>
            <a:endParaRPr lang="zh-CN" altLang="en-US" dirty="0">
              <a:solidFill>
                <a:srgbClr val="FF0000"/>
              </a:solidFill>
              <a:latin typeface="黑体" pitchFamily="49" charset="-122"/>
              <a:ea typeface="黑体" pitchFamily="49" charset="-122"/>
            </a:endParaRPr>
          </a:p>
        </p:txBody>
      </p:sp>
      <p:pic>
        <p:nvPicPr>
          <p:cNvPr id="4" name="图片 3"/>
          <p:cNvPicPr>
            <a:picLocks noChangeAspect="1"/>
          </p:cNvPicPr>
          <p:nvPr/>
        </p:nvPicPr>
        <p:blipFill>
          <a:blip r:embed="rId2"/>
          <a:stretch>
            <a:fillRect/>
          </a:stretch>
        </p:blipFill>
        <p:spPr>
          <a:xfrm>
            <a:off x="1475656" y="1340768"/>
            <a:ext cx="6264696" cy="4968552"/>
          </a:xfrm>
          <a:prstGeom prst="rect">
            <a:avLst/>
          </a:prstGeom>
        </p:spPr>
      </p:pic>
    </p:spTree>
    <p:extLst>
      <p:ext uri="{BB962C8B-B14F-4D97-AF65-F5344CB8AC3E}">
        <p14:creationId xmlns:p14="http://schemas.microsoft.com/office/powerpoint/2010/main" val="4252998221"/>
      </p:ext>
    </p:extLst>
  </p:cSld>
  <p:clrMapOvr>
    <a:masterClrMapping/>
  </p:clrMapOvr>
  <p:transition>
    <p:wedg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塞尔：中文房间</a:t>
            </a:r>
            <a:endParaRPr lang="zh-CN" altLang="en-US" dirty="0">
              <a:solidFill>
                <a:srgbClr val="FF0000"/>
              </a:solidFill>
              <a:latin typeface="黑体" pitchFamily="49" charset="-122"/>
              <a:ea typeface="黑体" pitchFamily="49" charset="-122"/>
            </a:endParaRPr>
          </a:p>
        </p:txBody>
      </p:sp>
      <p:pic>
        <p:nvPicPr>
          <p:cNvPr id="5" name="图片 4"/>
          <p:cNvPicPr>
            <a:picLocks noChangeAspect="1"/>
          </p:cNvPicPr>
          <p:nvPr/>
        </p:nvPicPr>
        <p:blipFill>
          <a:blip r:embed="rId2"/>
          <a:stretch>
            <a:fillRect/>
          </a:stretch>
        </p:blipFill>
        <p:spPr>
          <a:xfrm>
            <a:off x="395536" y="1268760"/>
            <a:ext cx="8136903" cy="4824536"/>
          </a:xfrm>
          <a:prstGeom prst="rect">
            <a:avLst/>
          </a:prstGeom>
        </p:spPr>
      </p:pic>
    </p:spTree>
    <p:extLst>
      <p:ext uri="{BB962C8B-B14F-4D97-AF65-F5344CB8AC3E}">
        <p14:creationId xmlns:p14="http://schemas.microsoft.com/office/powerpoint/2010/main" val="2812307473"/>
      </p:ext>
    </p:extLst>
  </p:cSld>
  <p:clrMapOvr>
    <a:masterClrMapping/>
  </p:clrMapOvr>
  <p:transition>
    <p:wedg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乔姆斯基</a:t>
            </a:r>
            <a:endParaRPr lang="zh-CN" altLang="en-US" dirty="0">
              <a:solidFill>
                <a:srgbClr val="FF0000"/>
              </a:solidFill>
              <a:latin typeface="黑体" pitchFamily="49" charset="-122"/>
              <a:ea typeface="黑体" pitchFamily="49" charset="-122"/>
            </a:endParaRPr>
          </a:p>
        </p:txBody>
      </p:sp>
      <p:pic>
        <p:nvPicPr>
          <p:cNvPr id="4" name="图片 3"/>
          <p:cNvPicPr>
            <a:picLocks noChangeAspect="1"/>
          </p:cNvPicPr>
          <p:nvPr/>
        </p:nvPicPr>
        <p:blipFill>
          <a:blip r:embed="rId2"/>
          <a:stretch>
            <a:fillRect/>
          </a:stretch>
        </p:blipFill>
        <p:spPr>
          <a:xfrm>
            <a:off x="1113384" y="1340769"/>
            <a:ext cx="7344816" cy="4896544"/>
          </a:xfrm>
          <a:prstGeom prst="rect">
            <a:avLst/>
          </a:prstGeom>
        </p:spPr>
      </p:pic>
    </p:spTree>
    <p:extLst>
      <p:ext uri="{BB962C8B-B14F-4D97-AF65-F5344CB8AC3E}">
        <p14:creationId xmlns:p14="http://schemas.microsoft.com/office/powerpoint/2010/main" val="804491293"/>
      </p:ext>
    </p:extLst>
  </p:cSld>
  <p:clrMapOvr>
    <a:masterClrMapping/>
  </p:clrMapOvr>
  <p:transition>
    <p:wedg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乔姆斯基</a:t>
            </a:r>
            <a:endParaRPr lang="zh-CN" altLang="en-US" dirty="0">
              <a:solidFill>
                <a:srgbClr val="FF0000"/>
              </a:solidFill>
              <a:latin typeface="黑体" pitchFamily="49" charset="-122"/>
              <a:ea typeface="黑体" pitchFamily="49" charset="-122"/>
            </a:endParaRPr>
          </a:p>
        </p:txBody>
      </p:sp>
      <p:sp>
        <p:nvSpPr>
          <p:cNvPr id="5" name="文本框 4"/>
          <p:cNvSpPr txBox="1"/>
          <p:nvPr/>
        </p:nvSpPr>
        <p:spPr>
          <a:xfrm>
            <a:off x="1115616" y="1628800"/>
            <a:ext cx="7272808"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sz="3600" b="1" dirty="0" smtClean="0">
                <a:latin typeface="+mn-ea"/>
              </a:rPr>
              <a:t>机器有智能么</a:t>
            </a:r>
            <a:r>
              <a:rPr lang="en-US" altLang="zh-CN" sz="3600" b="1" dirty="0" smtClean="0">
                <a:latin typeface="+mn-ea"/>
              </a:rPr>
              <a:t>?</a:t>
            </a:r>
          </a:p>
          <a:p>
            <a:pPr marL="285750" indent="-285750">
              <a:buFont typeface="Arial" panose="020B0604020202020204" pitchFamily="34" charset="0"/>
              <a:buChar char="•"/>
            </a:pPr>
            <a:endParaRPr lang="en-US" altLang="zh-CN" sz="3600" b="1" dirty="0">
              <a:latin typeface="+mn-ea"/>
            </a:endParaRPr>
          </a:p>
          <a:p>
            <a:pPr marL="285750" indent="-285750">
              <a:buFont typeface="Arial" panose="020B0604020202020204" pitchFamily="34" charset="0"/>
              <a:buChar char="•"/>
            </a:pPr>
            <a:endParaRPr lang="en-US" altLang="zh-CN" sz="3600" b="1" dirty="0" smtClean="0">
              <a:latin typeface="+mn-ea"/>
            </a:endParaRPr>
          </a:p>
          <a:p>
            <a:pPr marL="285750" indent="-285750">
              <a:buFont typeface="Arial" panose="020B0604020202020204" pitchFamily="34" charset="0"/>
              <a:buChar char="•"/>
            </a:pPr>
            <a:r>
              <a:rPr lang="zh-CN" altLang="en-US" sz="3600" b="1" dirty="0" smtClean="0">
                <a:latin typeface="+mn-ea"/>
              </a:rPr>
              <a:t>潜水艇会游泳么？</a:t>
            </a:r>
            <a:endParaRPr lang="zh-CN" altLang="en-US" sz="3600" b="1" dirty="0">
              <a:latin typeface="+mn-ea"/>
            </a:endParaRPr>
          </a:p>
        </p:txBody>
      </p:sp>
    </p:spTree>
    <p:extLst>
      <p:ext uri="{BB962C8B-B14F-4D97-AF65-F5344CB8AC3E}">
        <p14:creationId xmlns:p14="http://schemas.microsoft.com/office/powerpoint/2010/main" val="1997805671"/>
      </p:ext>
    </p:extLst>
  </p:cSld>
  <p:clrMapOvr>
    <a:masterClrMapping/>
  </p:clrMapOvr>
  <p:transition>
    <p:wedg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人工智能历史</a:t>
            </a:r>
            <a:endParaRPr lang="zh-CN" altLang="en-US" dirty="0">
              <a:solidFill>
                <a:srgbClr val="FF0000"/>
              </a:solidFill>
              <a:latin typeface="黑体" pitchFamily="49" charset="-122"/>
              <a:ea typeface="黑体" pitchFamily="49" charset="-122"/>
            </a:endParaRPr>
          </a:p>
        </p:txBody>
      </p:sp>
      <p:sp>
        <p:nvSpPr>
          <p:cNvPr id="4" name="副标题 2"/>
          <p:cNvSpPr txBox="1">
            <a:spLocks/>
          </p:cNvSpPr>
          <p:nvPr/>
        </p:nvSpPr>
        <p:spPr>
          <a:xfrm>
            <a:off x="-108520" y="1484784"/>
            <a:ext cx="9433048" cy="4968552"/>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457200" indent="-457200">
              <a:buFont typeface="Arial" panose="020B0604020202020204" pitchFamily="34" charset="0"/>
              <a:buChar char="•"/>
            </a:pPr>
            <a:r>
              <a:rPr lang="zh-CN" altLang="en-US" kern="0" dirty="0" smtClean="0"/>
              <a:t>神话：中国、古希腊、古埃及</a:t>
            </a:r>
            <a:endParaRPr lang="en-US" altLang="zh-CN" kern="0" dirty="0" smtClean="0"/>
          </a:p>
          <a:p>
            <a:pPr marL="457200" indent="-457200">
              <a:buFont typeface="Arial" panose="020B0604020202020204" pitchFamily="34" charset="0"/>
              <a:buChar char="•"/>
            </a:pPr>
            <a:r>
              <a:rPr lang="en-US" altLang="zh-CN" kern="0" dirty="0" smtClean="0"/>
              <a:t>12</a:t>
            </a:r>
            <a:r>
              <a:rPr lang="zh-CN" altLang="en-US" kern="0" dirty="0" smtClean="0"/>
              <a:t>世纪：哲学家</a:t>
            </a:r>
            <a:r>
              <a:rPr lang="en-US" altLang="zh-CN" kern="0" dirty="0" err="1" smtClean="0"/>
              <a:t>Luee</a:t>
            </a:r>
            <a:r>
              <a:rPr lang="zh-CN" altLang="en-US" kern="0" dirty="0" smtClean="0"/>
              <a:t>试图制造逻辑机</a:t>
            </a:r>
            <a:endParaRPr lang="en-US" altLang="zh-CN" kern="0" dirty="0" smtClean="0"/>
          </a:p>
          <a:p>
            <a:pPr marL="457200" indent="-457200">
              <a:buFont typeface="Arial" panose="020B0604020202020204" pitchFamily="34" charset="0"/>
              <a:buChar char="•"/>
            </a:pPr>
            <a:r>
              <a:rPr lang="en-US" altLang="zh-CN" kern="0" dirty="0" smtClean="0"/>
              <a:t>17</a:t>
            </a:r>
            <a:r>
              <a:rPr lang="zh-CN" altLang="en-US" kern="0" dirty="0" smtClean="0"/>
              <a:t>世纪：法国</a:t>
            </a:r>
            <a:r>
              <a:rPr lang="en-US" altLang="zh-CN" kern="0" dirty="0" smtClean="0"/>
              <a:t>Pascal</a:t>
            </a:r>
            <a:r>
              <a:rPr lang="zh-CN" altLang="en-US" kern="0" dirty="0" smtClean="0"/>
              <a:t>首个加法器</a:t>
            </a:r>
            <a:endParaRPr lang="en-US" altLang="zh-CN" kern="0" dirty="0" smtClean="0"/>
          </a:p>
          <a:p>
            <a:pPr marL="457200" indent="-457200">
              <a:buFont typeface="Arial" panose="020B0604020202020204" pitchFamily="34" charset="0"/>
              <a:buChar char="•"/>
            </a:pPr>
            <a:r>
              <a:rPr lang="en-US" altLang="zh-CN" kern="0" dirty="0" smtClean="0"/>
              <a:t>18</a:t>
            </a:r>
            <a:r>
              <a:rPr lang="zh-CN" altLang="en-US" kern="0" dirty="0" smtClean="0"/>
              <a:t>世纪：德国莱布尼茨首个四则混合运算</a:t>
            </a:r>
            <a:endParaRPr lang="en-US" altLang="zh-CN" kern="0" dirty="0" smtClean="0"/>
          </a:p>
          <a:p>
            <a:pPr marL="457200" indent="-457200">
              <a:buFont typeface="Arial" panose="020B0604020202020204" pitchFamily="34" charset="0"/>
              <a:buChar char="•"/>
            </a:pPr>
            <a:r>
              <a:rPr lang="en-US" altLang="zh-CN" kern="0" dirty="0" smtClean="0"/>
              <a:t>19</a:t>
            </a:r>
            <a:r>
              <a:rPr lang="zh-CN" altLang="en-US" kern="0" dirty="0" smtClean="0"/>
              <a:t>世纪：英国</a:t>
            </a:r>
            <a:r>
              <a:rPr lang="en-US" altLang="zh-CN" kern="0" dirty="0" smtClean="0"/>
              <a:t>Babbage</a:t>
            </a:r>
            <a:r>
              <a:rPr lang="zh-CN" altLang="en-US" kern="0" dirty="0" smtClean="0"/>
              <a:t>差分运算器</a:t>
            </a:r>
            <a:endParaRPr lang="en-US" altLang="zh-CN" kern="0" dirty="0" smtClean="0"/>
          </a:p>
          <a:p>
            <a:pPr marL="457200" indent="-457200">
              <a:buFont typeface="Arial" panose="020B0604020202020204" pitchFamily="34" charset="0"/>
              <a:buChar char="•"/>
            </a:pPr>
            <a:endParaRPr lang="en-US" altLang="zh-CN" kern="0" dirty="0" smtClean="0"/>
          </a:p>
          <a:p>
            <a:pPr marL="457200" indent="-457200">
              <a:buFont typeface="Arial" panose="020B0604020202020204" pitchFamily="34" charset="0"/>
              <a:buChar char="•"/>
            </a:pPr>
            <a:endParaRPr lang="en-US" altLang="zh-CN" kern="0" dirty="0" smtClean="0"/>
          </a:p>
          <a:p>
            <a:pPr marL="457200" indent="-457200">
              <a:buFont typeface="Arial" panose="020B0604020202020204" pitchFamily="34" charset="0"/>
              <a:buChar char="•"/>
            </a:pPr>
            <a:endParaRPr lang="en-US" altLang="zh-CN" kern="0" dirty="0" smtClean="0"/>
          </a:p>
        </p:txBody>
      </p:sp>
    </p:spTree>
    <p:extLst>
      <p:ext uri="{BB962C8B-B14F-4D97-AF65-F5344CB8AC3E}">
        <p14:creationId xmlns:p14="http://schemas.microsoft.com/office/powerpoint/2010/main" val="915414172"/>
      </p:ext>
    </p:extLst>
  </p:cSld>
  <p:clrMapOvr>
    <a:masterClrMapping/>
  </p:clrMapOvr>
  <p:transition>
    <p:wedg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人工智能历史</a:t>
            </a:r>
            <a:endParaRPr lang="zh-CN" altLang="en-US" dirty="0">
              <a:solidFill>
                <a:srgbClr val="FF0000"/>
              </a:solidFill>
              <a:latin typeface="黑体" pitchFamily="49" charset="-122"/>
              <a:ea typeface="黑体" pitchFamily="49" charset="-122"/>
            </a:endParaRPr>
          </a:p>
        </p:txBody>
      </p:sp>
      <p:sp>
        <p:nvSpPr>
          <p:cNvPr id="5" name="副标题 2"/>
          <p:cNvSpPr txBox="1">
            <a:spLocks/>
          </p:cNvSpPr>
          <p:nvPr/>
        </p:nvSpPr>
        <p:spPr>
          <a:xfrm>
            <a:off x="-108520" y="1484784"/>
            <a:ext cx="9433048" cy="4536504"/>
          </a:xfrm>
          <a:prstGeom prst="rect">
            <a:avLst/>
          </a:prstGeom>
          <a:noFill/>
          <a:ln w="9525">
            <a:noFill/>
          </a:ln>
        </p:spPr>
        <p:txBody>
          <a:bodyPr>
            <a:normAutofit lnSpcReduction="1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457200" indent="-457200">
              <a:buFont typeface="Arial" panose="020B0604020202020204" pitchFamily="34" charset="0"/>
              <a:buChar char="•"/>
            </a:pPr>
            <a:r>
              <a:rPr lang="en-US" altLang="zh-CN" kern="0" smtClean="0"/>
              <a:t>1941</a:t>
            </a:r>
            <a:r>
              <a:rPr lang="zh-CN" altLang="en-US" kern="0" smtClean="0"/>
              <a:t>年：首台计算机诞生；</a:t>
            </a:r>
            <a:endParaRPr lang="en-US" altLang="zh-CN" kern="0" smtClean="0"/>
          </a:p>
          <a:p>
            <a:pPr marL="457200" indent="-457200">
              <a:buFont typeface="Arial" panose="020B0604020202020204" pitchFamily="34" charset="0"/>
              <a:buChar char="•"/>
            </a:pPr>
            <a:r>
              <a:rPr lang="en-US" altLang="zh-CN" kern="0" smtClean="0"/>
              <a:t>1951</a:t>
            </a:r>
            <a:r>
              <a:rPr lang="zh-CN" altLang="en-US" kern="0" smtClean="0"/>
              <a:t>年：反馈机制，控制论</a:t>
            </a:r>
            <a:endParaRPr lang="en-US" altLang="zh-CN" kern="0" smtClean="0"/>
          </a:p>
          <a:p>
            <a:pPr marL="457200" indent="-457200">
              <a:buFont typeface="Arial" panose="020B0604020202020204" pitchFamily="34" charset="0"/>
              <a:buChar char="•"/>
            </a:pPr>
            <a:r>
              <a:rPr lang="en-US" altLang="zh-CN" kern="0" smtClean="0"/>
              <a:t>1955</a:t>
            </a:r>
            <a:r>
              <a:rPr lang="zh-CN" altLang="en-US" kern="0" smtClean="0"/>
              <a:t>年：第一个</a:t>
            </a:r>
            <a:r>
              <a:rPr lang="en-US" altLang="zh-CN" kern="0" smtClean="0"/>
              <a:t>AI</a:t>
            </a:r>
            <a:r>
              <a:rPr lang="zh-CN" altLang="en-US" kern="0" smtClean="0"/>
              <a:t>程序</a:t>
            </a:r>
            <a:r>
              <a:rPr lang="en-US" altLang="zh-CN" kern="0" smtClean="0"/>
              <a:t>Logic Theorist</a:t>
            </a:r>
          </a:p>
          <a:p>
            <a:pPr marL="457200" indent="-457200">
              <a:buFont typeface="Arial" panose="020B0604020202020204" pitchFamily="34" charset="0"/>
              <a:buChar char="•"/>
            </a:pPr>
            <a:r>
              <a:rPr lang="en-US" altLang="zh-CN" kern="0" smtClean="0"/>
              <a:t>1956</a:t>
            </a:r>
            <a:r>
              <a:rPr lang="zh-CN" altLang="en-US" kern="0" smtClean="0"/>
              <a:t>年：</a:t>
            </a:r>
            <a:r>
              <a:rPr lang="en-US" altLang="zh-CN" kern="0" smtClean="0"/>
              <a:t>Mccarthy</a:t>
            </a:r>
            <a:r>
              <a:rPr lang="zh-CN" altLang="en-US" kern="0" smtClean="0"/>
              <a:t>组织首次</a:t>
            </a:r>
            <a:r>
              <a:rPr lang="en-US" altLang="zh-CN" kern="0" smtClean="0"/>
              <a:t>AI</a:t>
            </a:r>
            <a:r>
              <a:rPr lang="zh-CN" altLang="en-US" kern="0" smtClean="0"/>
              <a:t>研究会，首次命名</a:t>
            </a:r>
            <a:r>
              <a:rPr lang="en-US" altLang="zh-CN" kern="0" smtClean="0"/>
              <a:t>AI</a:t>
            </a:r>
          </a:p>
          <a:p>
            <a:pPr marL="457200" indent="-457200">
              <a:buFont typeface="Arial" panose="020B0604020202020204" pitchFamily="34" charset="0"/>
              <a:buChar char="•"/>
            </a:pPr>
            <a:r>
              <a:rPr lang="en-US" altLang="zh-CN" kern="0" smtClean="0"/>
              <a:t>1958</a:t>
            </a:r>
            <a:r>
              <a:rPr lang="zh-CN" altLang="en-US" kern="0" smtClean="0"/>
              <a:t>年：</a:t>
            </a:r>
            <a:r>
              <a:rPr lang="en-US" altLang="zh-CN" kern="0" smtClean="0"/>
              <a:t>Mccarthy</a:t>
            </a:r>
            <a:r>
              <a:rPr lang="zh-CN" altLang="en-US" kern="0" smtClean="0"/>
              <a:t>发布首个</a:t>
            </a:r>
            <a:r>
              <a:rPr lang="en-US" altLang="zh-CN" kern="0" smtClean="0"/>
              <a:t>AI</a:t>
            </a:r>
            <a:r>
              <a:rPr lang="zh-CN" altLang="en-US" kern="0" smtClean="0"/>
              <a:t>程序语言</a:t>
            </a:r>
            <a:r>
              <a:rPr lang="en-US" altLang="zh-CN" kern="0" smtClean="0"/>
              <a:t>LISP</a:t>
            </a:r>
          </a:p>
          <a:p>
            <a:pPr marL="457200" indent="-457200">
              <a:buFont typeface="Arial" panose="020B0604020202020204" pitchFamily="34" charset="0"/>
              <a:buChar char="•"/>
            </a:pPr>
            <a:r>
              <a:rPr lang="en-US" altLang="zh-CN" kern="0" smtClean="0"/>
              <a:t>1959</a:t>
            </a:r>
            <a:r>
              <a:rPr lang="zh-CN" altLang="en-US" kern="0" smtClean="0"/>
              <a:t>年：</a:t>
            </a:r>
            <a:r>
              <a:rPr lang="en-US" altLang="zh-CN" kern="0" smtClean="0"/>
              <a:t>IBM</a:t>
            </a:r>
            <a:r>
              <a:rPr lang="zh-CN" altLang="en-US" kern="0" smtClean="0"/>
              <a:t>首个几何定理证明程序</a:t>
            </a:r>
            <a:endParaRPr lang="en-US" altLang="zh-CN" kern="0" smtClean="0"/>
          </a:p>
          <a:p>
            <a:pPr marL="457200" indent="-457200">
              <a:buFont typeface="Arial" panose="020B0604020202020204" pitchFamily="34" charset="0"/>
              <a:buChar char="•"/>
            </a:pPr>
            <a:r>
              <a:rPr lang="en-US" altLang="zh-CN" kern="0" smtClean="0"/>
              <a:t>1963</a:t>
            </a:r>
            <a:r>
              <a:rPr lang="zh-CN" altLang="en-US" kern="0" smtClean="0"/>
              <a:t>年：美国政府首次资助</a:t>
            </a:r>
            <a:r>
              <a:rPr lang="en-US" altLang="zh-CN" kern="0" smtClean="0"/>
              <a:t>AI</a:t>
            </a:r>
          </a:p>
          <a:p>
            <a:pPr marL="457200" indent="-457200">
              <a:buFont typeface="Arial" panose="020B0604020202020204" pitchFamily="34" charset="0"/>
              <a:buChar char="•"/>
            </a:pPr>
            <a:endParaRPr lang="en-US" altLang="zh-CN" kern="0" smtClean="0"/>
          </a:p>
          <a:p>
            <a:pPr marL="457200" indent="-457200">
              <a:buFont typeface="Arial" panose="020B0604020202020204" pitchFamily="34" charset="0"/>
              <a:buChar char="•"/>
            </a:pPr>
            <a:endParaRPr lang="en-US" altLang="zh-CN" kern="0" smtClean="0"/>
          </a:p>
          <a:p>
            <a:pPr marL="457200" indent="-457200">
              <a:buFont typeface="Arial" panose="020B0604020202020204" pitchFamily="34" charset="0"/>
              <a:buChar char="•"/>
            </a:pPr>
            <a:endParaRPr lang="en-US" altLang="zh-CN" kern="0" dirty="0" smtClean="0"/>
          </a:p>
        </p:txBody>
      </p:sp>
    </p:spTree>
    <p:extLst>
      <p:ext uri="{BB962C8B-B14F-4D97-AF65-F5344CB8AC3E}">
        <p14:creationId xmlns:p14="http://schemas.microsoft.com/office/powerpoint/2010/main" val="244225002"/>
      </p:ext>
    </p:extLst>
  </p:cSld>
  <p:clrMapOvr>
    <a:masterClrMapping/>
  </p:clrMapOvr>
  <p:transition>
    <p:wedg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人工智能历史</a:t>
            </a:r>
            <a:endParaRPr lang="zh-CN" altLang="en-US" dirty="0">
              <a:solidFill>
                <a:srgbClr val="FF0000"/>
              </a:solidFill>
              <a:latin typeface="黑体" pitchFamily="49" charset="-122"/>
              <a:ea typeface="黑体" pitchFamily="49" charset="-122"/>
            </a:endParaRPr>
          </a:p>
        </p:txBody>
      </p:sp>
      <p:sp>
        <p:nvSpPr>
          <p:cNvPr id="4" name="副标题 2"/>
          <p:cNvSpPr txBox="1">
            <a:spLocks/>
          </p:cNvSpPr>
          <p:nvPr/>
        </p:nvSpPr>
        <p:spPr>
          <a:xfrm>
            <a:off x="-108520" y="1484784"/>
            <a:ext cx="9433048" cy="4968552"/>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457200" indent="-457200">
              <a:buFont typeface="Arial" panose="020B0604020202020204" pitchFamily="34" charset="0"/>
              <a:buChar char="•"/>
            </a:pPr>
            <a:r>
              <a:rPr lang="en-US" altLang="zh-CN" kern="0" dirty="0" smtClean="0"/>
              <a:t>1963</a:t>
            </a:r>
            <a:r>
              <a:rPr lang="zh-CN" altLang="en-US" kern="0" dirty="0" smtClean="0"/>
              <a:t>年：美国政府首次资助</a:t>
            </a:r>
            <a:r>
              <a:rPr lang="en-US" altLang="zh-CN" kern="0" dirty="0" smtClean="0"/>
              <a:t>AI</a:t>
            </a:r>
          </a:p>
          <a:p>
            <a:r>
              <a:rPr lang="en-US" altLang="zh-CN" kern="0" dirty="0" smtClean="0"/>
              <a:t> Minsky</a:t>
            </a:r>
            <a:r>
              <a:rPr lang="zh-CN" altLang="en-US" kern="0" dirty="0" smtClean="0"/>
              <a:t>发布</a:t>
            </a:r>
            <a:r>
              <a:rPr lang="en-US" altLang="zh-CN" kern="0" dirty="0" smtClean="0"/>
              <a:t> Student </a:t>
            </a:r>
            <a:r>
              <a:rPr lang="zh-CN" altLang="en-US" kern="0" dirty="0" smtClean="0"/>
              <a:t>（代数）和</a:t>
            </a:r>
            <a:r>
              <a:rPr lang="en-US" altLang="zh-CN" kern="0" dirty="0" smtClean="0"/>
              <a:t>SIR</a:t>
            </a:r>
            <a:r>
              <a:rPr lang="zh-CN" altLang="en-US" kern="0" dirty="0" smtClean="0"/>
              <a:t>（语言理解）</a:t>
            </a:r>
            <a:endParaRPr lang="en-US" altLang="zh-CN" kern="0" dirty="0" smtClean="0"/>
          </a:p>
          <a:p>
            <a:pPr marL="457200" indent="-457200">
              <a:buFont typeface="Arial" panose="020B0604020202020204" pitchFamily="34" charset="0"/>
              <a:buChar char="•"/>
            </a:pPr>
            <a:r>
              <a:rPr lang="en-US" altLang="zh-CN" kern="0" dirty="0" smtClean="0"/>
              <a:t>1970</a:t>
            </a:r>
            <a:r>
              <a:rPr lang="zh-CN" altLang="en-US" kern="0" dirty="0" smtClean="0"/>
              <a:t>年：专家系统（股市预测、疾病诊断）</a:t>
            </a:r>
            <a:endParaRPr lang="en-US" altLang="zh-CN" kern="0" dirty="0" smtClean="0"/>
          </a:p>
          <a:p>
            <a:pPr marL="457200" indent="-457200">
              <a:buFont typeface="Arial" panose="020B0604020202020204" pitchFamily="34" charset="0"/>
              <a:buChar char="•"/>
            </a:pPr>
            <a:r>
              <a:rPr lang="en-US" altLang="zh-CN" kern="0" dirty="0" smtClean="0"/>
              <a:t>1972</a:t>
            </a:r>
            <a:r>
              <a:rPr lang="zh-CN" altLang="en-US" kern="0" dirty="0" smtClean="0"/>
              <a:t>年：明斯基（框架理论）</a:t>
            </a:r>
            <a:endParaRPr lang="en-US" altLang="zh-CN" kern="0" dirty="0" smtClean="0"/>
          </a:p>
          <a:p>
            <a:pPr marL="457200" indent="-457200">
              <a:buFont typeface="Arial" panose="020B0604020202020204" pitchFamily="34" charset="0"/>
              <a:buChar char="•"/>
            </a:pPr>
            <a:r>
              <a:rPr lang="en-US" altLang="zh-CN" kern="0" dirty="0" smtClean="0"/>
              <a:t>1972</a:t>
            </a:r>
            <a:r>
              <a:rPr lang="zh-CN" altLang="en-US" kern="0" dirty="0" smtClean="0"/>
              <a:t>年：机器视觉</a:t>
            </a:r>
            <a:endParaRPr lang="en-US" altLang="zh-CN" kern="0" dirty="0" smtClean="0"/>
          </a:p>
          <a:p>
            <a:pPr marL="457200" indent="-457200">
              <a:buFont typeface="Arial" panose="020B0604020202020204" pitchFamily="34" charset="0"/>
              <a:buChar char="•"/>
            </a:pPr>
            <a:endParaRPr lang="en-US" altLang="zh-CN" kern="0" dirty="0" smtClean="0"/>
          </a:p>
          <a:p>
            <a:pPr marL="457200" indent="-457200">
              <a:buFont typeface="Arial" panose="020B0604020202020204" pitchFamily="34" charset="0"/>
              <a:buChar char="•"/>
            </a:pPr>
            <a:endParaRPr lang="en-US" altLang="zh-CN" kern="0" dirty="0" smtClean="0"/>
          </a:p>
          <a:p>
            <a:pPr marL="457200" indent="-457200">
              <a:buFont typeface="Arial" panose="020B0604020202020204" pitchFamily="34" charset="0"/>
              <a:buChar char="•"/>
            </a:pPr>
            <a:endParaRPr lang="en-US" altLang="zh-CN" kern="0" dirty="0" smtClean="0"/>
          </a:p>
          <a:p>
            <a:pPr marL="457200" indent="-457200">
              <a:buFont typeface="Arial" panose="020B0604020202020204" pitchFamily="34" charset="0"/>
              <a:buChar char="•"/>
            </a:pPr>
            <a:endParaRPr lang="en-US" altLang="zh-CN" kern="0" dirty="0" smtClean="0"/>
          </a:p>
        </p:txBody>
      </p:sp>
    </p:spTree>
    <p:extLst>
      <p:ext uri="{BB962C8B-B14F-4D97-AF65-F5344CB8AC3E}">
        <p14:creationId xmlns:p14="http://schemas.microsoft.com/office/powerpoint/2010/main" val="1051216665"/>
      </p:ext>
    </p:extLst>
  </p:cSld>
  <p:clrMapOvr>
    <a:masterClrMapping/>
  </p:clrMapOvr>
  <p:transition>
    <p:wedg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人工智能历史：</a:t>
            </a:r>
            <a:r>
              <a:rPr lang="en-US" altLang="zh-CN" dirty="0" smtClean="0">
                <a:solidFill>
                  <a:srgbClr val="FF0000"/>
                </a:solidFill>
                <a:latin typeface="黑体" pitchFamily="49" charset="-122"/>
                <a:ea typeface="黑体" pitchFamily="49" charset="-122"/>
              </a:rPr>
              <a:t>70-80</a:t>
            </a:r>
            <a:r>
              <a:rPr lang="zh-CN" altLang="en-US" dirty="0" smtClean="0">
                <a:solidFill>
                  <a:srgbClr val="FF0000"/>
                </a:solidFill>
                <a:latin typeface="黑体" pitchFamily="49" charset="-122"/>
                <a:ea typeface="黑体" pitchFamily="49" charset="-122"/>
              </a:rPr>
              <a:t>年代</a:t>
            </a:r>
            <a:endParaRPr lang="zh-CN" altLang="en-US" dirty="0">
              <a:solidFill>
                <a:srgbClr val="FF0000"/>
              </a:solidFill>
              <a:latin typeface="黑体" pitchFamily="49" charset="-122"/>
              <a:ea typeface="黑体" pitchFamily="49" charset="-122"/>
            </a:endParaRPr>
          </a:p>
        </p:txBody>
      </p:sp>
      <p:sp>
        <p:nvSpPr>
          <p:cNvPr id="5" name="副标题 2"/>
          <p:cNvSpPr txBox="1">
            <a:spLocks/>
          </p:cNvSpPr>
          <p:nvPr/>
        </p:nvSpPr>
        <p:spPr>
          <a:xfrm>
            <a:off x="-108520" y="1484784"/>
            <a:ext cx="9433048" cy="468052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457200" indent="-457200">
              <a:buFont typeface="Arial" panose="020B0604020202020204" pitchFamily="34" charset="0"/>
              <a:buChar char="•"/>
            </a:pPr>
            <a:r>
              <a:rPr lang="zh-CN" altLang="en-US" kern="0" dirty="0" smtClean="0"/>
              <a:t>专家系统发展迅猛：制造领域、商业领域</a:t>
            </a:r>
            <a:endParaRPr lang="en-US" altLang="zh-CN" kern="0" dirty="0" smtClean="0"/>
          </a:p>
          <a:p>
            <a:pPr marL="457200" indent="-457200">
              <a:buFont typeface="Arial" panose="020B0604020202020204" pitchFamily="34" charset="0"/>
              <a:buChar char="•"/>
            </a:pPr>
            <a:r>
              <a:rPr lang="en-US" altLang="zh-CN" kern="0" dirty="0" smtClean="0"/>
              <a:t>Prolog </a:t>
            </a:r>
            <a:r>
              <a:rPr lang="zh-CN" altLang="en-US" kern="0" dirty="0" smtClean="0"/>
              <a:t>语言</a:t>
            </a:r>
            <a:endParaRPr lang="en-US" altLang="zh-CN" kern="0" dirty="0" smtClean="0"/>
          </a:p>
          <a:p>
            <a:pPr marL="457200" indent="-457200">
              <a:buFont typeface="Arial" panose="020B0604020202020204" pitchFamily="34" charset="0"/>
              <a:buChar char="•"/>
            </a:pPr>
            <a:r>
              <a:rPr lang="zh-CN" altLang="en-US" kern="0" dirty="0" smtClean="0"/>
              <a:t>此后陷入低谷</a:t>
            </a:r>
            <a:endParaRPr lang="en-US" altLang="zh-CN" kern="0" dirty="0" smtClean="0"/>
          </a:p>
          <a:p>
            <a:pPr marL="457200" indent="-457200">
              <a:buFont typeface="Arial" panose="020B0604020202020204" pitchFamily="34" charset="0"/>
              <a:buChar char="•"/>
            </a:pPr>
            <a:r>
              <a:rPr lang="zh-CN" altLang="en-US" kern="0" dirty="0" smtClean="0"/>
              <a:t>长达</a:t>
            </a:r>
            <a:r>
              <a:rPr lang="en-US" altLang="zh-CN" kern="0" dirty="0" smtClean="0"/>
              <a:t>20</a:t>
            </a:r>
            <a:r>
              <a:rPr lang="zh-CN" altLang="en-US" kern="0" dirty="0" smtClean="0"/>
              <a:t>年！</a:t>
            </a:r>
            <a:endParaRPr lang="en-US" altLang="zh-CN" kern="0" dirty="0" smtClean="0"/>
          </a:p>
          <a:p>
            <a:pPr marL="457200" indent="-457200">
              <a:buFont typeface="Arial" panose="020B0604020202020204" pitchFamily="34" charset="0"/>
              <a:buChar char="•"/>
            </a:pPr>
            <a:endParaRPr lang="en-US" altLang="zh-CN" kern="0" dirty="0"/>
          </a:p>
          <a:p>
            <a:pPr marL="457200" indent="-457200">
              <a:buFont typeface="Arial" panose="020B0604020202020204" pitchFamily="34" charset="0"/>
              <a:buChar char="•"/>
            </a:pPr>
            <a:r>
              <a:rPr lang="zh-CN" altLang="en-US" b="1" kern="0" dirty="0" smtClean="0">
                <a:solidFill>
                  <a:schemeClr val="accent1"/>
                </a:solidFill>
              </a:rPr>
              <a:t>原因：</a:t>
            </a:r>
            <a:r>
              <a:rPr kumimoji="1" lang="zh-CN" altLang="en-US" dirty="0"/>
              <a:t>人工智能专家低估思想和语言的复杂性，当时计算机的计算能力和存储容量不足以将理论和设想付诸现实</a:t>
            </a:r>
          </a:p>
          <a:p>
            <a:pPr marL="457200" indent="-457200">
              <a:buFont typeface="Arial" panose="020B0604020202020204" pitchFamily="34" charset="0"/>
              <a:buChar char="•"/>
            </a:pPr>
            <a:endParaRPr lang="en-US" altLang="zh-CN" kern="0" dirty="0" smtClean="0"/>
          </a:p>
          <a:p>
            <a:pPr marL="457200" indent="-457200">
              <a:buFont typeface="Arial" panose="020B0604020202020204" pitchFamily="34" charset="0"/>
              <a:buChar char="•"/>
            </a:pPr>
            <a:endParaRPr lang="en-US" altLang="zh-CN" kern="0" dirty="0" smtClean="0"/>
          </a:p>
          <a:p>
            <a:pPr marL="457200" indent="-457200">
              <a:buFont typeface="Arial" panose="020B0604020202020204" pitchFamily="34" charset="0"/>
              <a:buChar char="•"/>
            </a:pPr>
            <a:endParaRPr lang="en-US" altLang="zh-CN" kern="0" dirty="0" smtClean="0"/>
          </a:p>
          <a:p>
            <a:pPr marL="457200" indent="-457200">
              <a:buFont typeface="Arial" panose="020B0604020202020204" pitchFamily="34" charset="0"/>
              <a:buChar char="•"/>
            </a:pPr>
            <a:endParaRPr lang="en-US" altLang="zh-CN" kern="0" dirty="0" smtClean="0"/>
          </a:p>
          <a:p>
            <a:pPr marL="457200" indent="-457200">
              <a:buFont typeface="Arial" panose="020B0604020202020204" pitchFamily="34" charset="0"/>
              <a:buChar char="•"/>
            </a:pPr>
            <a:endParaRPr lang="en-US" altLang="zh-CN" kern="0" dirty="0" smtClean="0"/>
          </a:p>
        </p:txBody>
      </p:sp>
    </p:spTree>
    <p:extLst>
      <p:ext uri="{BB962C8B-B14F-4D97-AF65-F5344CB8AC3E}">
        <p14:creationId xmlns:p14="http://schemas.microsoft.com/office/powerpoint/2010/main" val="3634607372"/>
      </p:ext>
    </p:extLst>
  </p:cSld>
  <p:clrMapOvr>
    <a:masterClrMapping/>
  </p:clrMapOvr>
  <p:transition>
    <p:wedg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b="1" dirty="0" smtClean="0">
                <a:solidFill>
                  <a:srgbClr val="FF0000"/>
                </a:solidFill>
                <a:latin typeface="黑体" pitchFamily="49" charset="-122"/>
                <a:ea typeface="黑体" pitchFamily="49" charset="-122"/>
              </a:rPr>
              <a:t>大数据特征</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899592" y="1600428"/>
            <a:ext cx="6840760" cy="4420860"/>
          </a:xfrm>
          <a:prstGeom prst="rect">
            <a:avLst/>
          </a:prstGeom>
        </p:spPr>
      </p:pic>
    </p:spTree>
    <p:extLst>
      <p:ext uri="{BB962C8B-B14F-4D97-AF65-F5344CB8AC3E}">
        <p14:creationId xmlns:p14="http://schemas.microsoft.com/office/powerpoint/2010/main" val="1547473665"/>
      </p:ext>
    </p:extLst>
  </p:cSld>
  <p:clrMapOvr>
    <a:masterClrMapping/>
  </p:clrMapOvr>
  <p:transition>
    <p:wedg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人工智能历史</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376762" y="1833762"/>
            <a:ext cx="6390476" cy="3611462"/>
          </a:xfrm>
          <a:prstGeom prst="rect">
            <a:avLst/>
          </a:prstGeom>
        </p:spPr>
      </p:pic>
    </p:spTree>
    <p:extLst>
      <p:ext uri="{BB962C8B-B14F-4D97-AF65-F5344CB8AC3E}">
        <p14:creationId xmlns:p14="http://schemas.microsoft.com/office/powerpoint/2010/main" val="3348368179"/>
      </p:ext>
    </p:extLst>
  </p:cSld>
  <p:clrMapOvr>
    <a:masterClrMapping/>
  </p:clrMapOvr>
  <p:transition>
    <p:wedg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人工智能历史</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248190" y="1700808"/>
            <a:ext cx="6647619" cy="4248472"/>
          </a:xfrm>
          <a:prstGeom prst="rect">
            <a:avLst/>
          </a:prstGeom>
        </p:spPr>
      </p:pic>
    </p:spTree>
    <p:extLst>
      <p:ext uri="{BB962C8B-B14F-4D97-AF65-F5344CB8AC3E}">
        <p14:creationId xmlns:p14="http://schemas.microsoft.com/office/powerpoint/2010/main" val="2011309867"/>
      </p:ext>
    </p:extLst>
  </p:cSld>
  <p:clrMapOvr>
    <a:masterClrMapping/>
  </p:clrMapOvr>
  <p:transition>
    <p:wedg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人工智能历史</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043608" y="1419476"/>
            <a:ext cx="6866487" cy="4313780"/>
          </a:xfrm>
          <a:prstGeom prst="rect">
            <a:avLst/>
          </a:prstGeom>
        </p:spPr>
      </p:pic>
      <p:pic>
        <p:nvPicPr>
          <p:cNvPr id="5" name="图片 4"/>
          <p:cNvPicPr>
            <a:picLocks noChangeAspect="1"/>
          </p:cNvPicPr>
          <p:nvPr/>
        </p:nvPicPr>
        <p:blipFill>
          <a:blip r:embed="rId3"/>
          <a:stretch>
            <a:fillRect/>
          </a:stretch>
        </p:blipFill>
        <p:spPr>
          <a:xfrm>
            <a:off x="827584" y="3576366"/>
            <a:ext cx="4286250" cy="2533650"/>
          </a:xfrm>
          <a:prstGeom prst="rect">
            <a:avLst/>
          </a:prstGeom>
        </p:spPr>
      </p:pic>
    </p:spTree>
    <p:extLst>
      <p:ext uri="{BB962C8B-B14F-4D97-AF65-F5344CB8AC3E}">
        <p14:creationId xmlns:p14="http://schemas.microsoft.com/office/powerpoint/2010/main" val="2984266666"/>
      </p:ext>
    </p:extLst>
  </p:cSld>
  <p:clrMapOvr>
    <a:masterClrMapping/>
  </p:clrMapOvr>
  <p:transition>
    <p:wedg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人工智能历史</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899593" y="1295666"/>
            <a:ext cx="7043836" cy="4365582"/>
          </a:xfrm>
          <a:prstGeom prst="rect">
            <a:avLst/>
          </a:prstGeom>
        </p:spPr>
      </p:pic>
      <p:sp>
        <p:nvSpPr>
          <p:cNvPr id="5" name="矩形 4"/>
          <p:cNvSpPr/>
          <p:nvPr/>
        </p:nvSpPr>
        <p:spPr>
          <a:xfrm>
            <a:off x="0" y="2492896"/>
            <a:ext cx="4535107" cy="2677656"/>
          </a:xfrm>
          <a:prstGeom prst="rect">
            <a:avLst/>
          </a:prstGeom>
        </p:spPr>
        <p:txBody>
          <a:bodyPr wrap="square">
            <a:spAutoFit/>
          </a:bodyPr>
          <a:lstStyle/>
          <a:p>
            <a:r>
              <a:rPr lang="en-US" altLang="zh-CN" sz="2100" b="1" dirty="0">
                <a:latin typeface="+mn-ea"/>
                <a:cs typeface="Lantinghei SC Demibold" charset="-122"/>
              </a:rPr>
              <a:t>2011</a:t>
            </a:r>
            <a:r>
              <a:rPr lang="zh-CN" altLang="en-US" sz="2100" b="1" dirty="0">
                <a:latin typeface="+mn-ea"/>
                <a:cs typeface="Lantinghei SC Demibold" charset="-122"/>
              </a:rPr>
              <a:t>年，</a:t>
            </a:r>
            <a:r>
              <a:rPr lang="en-US" altLang="zh-CN" sz="2100" b="1" dirty="0">
                <a:latin typeface="+mn-ea"/>
                <a:cs typeface="Lantinghei SC Demibold" charset="-122"/>
              </a:rPr>
              <a:t>IBM</a:t>
            </a:r>
            <a:r>
              <a:rPr lang="zh-CN" altLang="en-US" sz="2100" b="1" dirty="0">
                <a:latin typeface="+mn-ea"/>
                <a:cs typeface="Lantinghei SC Demibold" charset="-122"/>
              </a:rPr>
              <a:t>开发的“沃森”（</a:t>
            </a:r>
            <a:r>
              <a:rPr lang="en-US" altLang="zh-CN" sz="2100" b="1" dirty="0">
                <a:latin typeface="+mn-ea"/>
                <a:cs typeface="Lantinghei SC Demibold" charset="-122"/>
              </a:rPr>
              <a:t>Watson</a:t>
            </a:r>
            <a:r>
              <a:rPr lang="zh-CN" altLang="en-US" sz="2100" b="1" dirty="0">
                <a:latin typeface="+mn-ea"/>
                <a:cs typeface="Lantinghei SC Demibold" charset="-122"/>
              </a:rPr>
              <a:t>）超级计算机在美国著名电视 问答游戏“</a:t>
            </a:r>
            <a:r>
              <a:rPr lang="en-US" altLang="zh-CN" sz="2100" b="1" dirty="0">
                <a:latin typeface="+mn-ea"/>
                <a:cs typeface="Lantinghei SC Demibold" charset="-122"/>
              </a:rPr>
              <a:t>Jeopardy”</a:t>
            </a:r>
            <a:r>
              <a:rPr lang="zh-CN" altLang="en-US" sz="2100" b="1" dirty="0">
                <a:latin typeface="+mn-ea"/>
                <a:cs typeface="Lantinghei SC Demibold" charset="-122"/>
              </a:rPr>
              <a:t>中亮相。自</a:t>
            </a:r>
            <a:r>
              <a:rPr lang="en-US" altLang="zh-CN" sz="2100" b="1" dirty="0">
                <a:latin typeface="+mn-ea"/>
                <a:cs typeface="Lantinghei SC Demibold" charset="-122"/>
              </a:rPr>
              <a:t>1997</a:t>
            </a:r>
            <a:r>
              <a:rPr lang="zh-CN" altLang="en-US" sz="2100" b="1" dirty="0">
                <a:latin typeface="+mn-ea"/>
                <a:cs typeface="Lantinghei SC Demibold" charset="-122"/>
              </a:rPr>
              <a:t>年国际象棋冠军卡斯帕罗夫和</a:t>
            </a:r>
            <a:r>
              <a:rPr lang="en-US" altLang="zh-CN" sz="2100" b="1" dirty="0">
                <a:latin typeface="+mn-ea"/>
                <a:cs typeface="Lantinghei SC Demibold" charset="-122"/>
              </a:rPr>
              <a:t>IBM“</a:t>
            </a:r>
            <a:r>
              <a:rPr lang="zh-CN" altLang="en-US" sz="2100" b="1" dirty="0">
                <a:latin typeface="+mn-ea"/>
                <a:cs typeface="Lantinghei SC Demibold" charset="-122"/>
              </a:rPr>
              <a:t>蓝色基因”大战之后</a:t>
            </a:r>
            <a:r>
              <a:rPr lang="zh-CN" altLang="en-US" sz="2100" b="1" dirty="0" smtClean="0">
                <a:latin typeface="+mn-ea"/>
                <a:cs typeface="Lantinghei SC Demibold" charset="-122"/>
              </a:rPr>
              <a:t>，又一</a:t>
            </a:r>
            <a:r>
              <a:rPr lang="zh-CN" altLang="en-US" sz="2100" b="1" dirty="0">
                <a:latin typeface="+mn-ea"/>
                <a:cs typeface="Lantinghei SC Demibold" charset="-122"/>
              </a:rPr>
              <a:t>次较量。沃森的胜利反映了人工智能已经成功解决了一个对计算机来说很难的困难</a:t>
            </a:r>
            <a:r>
              <a:rPr lang="en-US" altLang="zh-CN" sz="2100" b="1" dirty="0">
                <a:latin typeface="+mn-ea"/>
                <a:cs typeface="Lantinghei SC Demibold" charset="-122"/>
              </a:rPr>
              <a:t>--</a:t>
            </a:r>
            <a:r>
              <a:rPr lang="zh-CN" altLang="en-US" sz="2100" b="1" dirty="0">
                <a:latin typeface="+mn-ea"/>
                <a:cs typeface="Lantinghei SC Demibold" charset="-122"/>
              </a:rPr>
              <a:t> 语义分析</a:t>
            </a:r>
          </a:p>
        </p:txBody>
      </p:sp>
    </p:spTree>
    <p:extLst>
      <p:ext uri="{BB962C8B-B14F-4D97-AF65-F5344CB8AC3E}">
        <p14:creationId xmlns:p14="http://schemas.microsoft.com/office/powerpoint/2010/main" val="1043075142"/>
      </p:ext>
    </p:extLst>
  </p:cSld>
  <p:clrMapOvr>
    <a:masterClrMapping/>
  </p:clrMapOvr>
  <p:transition>
    <p:wedg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4479"/>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067238" y="2043285"/>
            <a:ext cx="7009524" cy="3617963"/>
          </a:xfrm>
          <a:prstGeom prst="rect">
            <a:avLst/>
          </a:prstGeom>
        </p:spPr>
      </p:pic>
    </p:spTree>
    <p:extLst>
      <p:ext uri="{BB962C8B-B14F-4D97-AF65-F5344CB8AC3E}">
        <p14:creationId xmlns:p14="http://schemas.microsoft.com/office/powerpoint/2010/main" val="530509712"/>
      </p:ext>
    </p:extLst>
  </p:cSld>
  <p:clrMapOvr>
    <a:masterClrMapping/>
  </p:clrMapOvr>
  <p:transition>
    <p:wedg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4" name="图片 3"/>
          <p:cNvPicPr>
            <a:picLocks noChangeAspect="1"/>
          </p:cNvPicPr>
          <p:nvPr/>
        </p:nvPicPr>
        <p:blipFill>
          <a:blip r:embed="rId2"/>
          <a:stretch>
            <a:fillRect/>
          </a:stretch>
        </p:blipFill>
        <p:spPr>
          <a:xfrm>
            <a:off x="1181044" y="1340768"/>
            <a:ext cx="7433407" cy="5085184"/>
          </a:xfrm>
          <a:prstGeom prst="rect">
            <a:avLst/>
          </a:prstGeom>
        </p:spPr>
      </p:pic>
      <p:sp>
        <p:nvSpPr>
          <p:cNvPr id="2" name="矩形 1"/>
          <p:cNvSpPr/>
          <p:nvPr/>
        </p:nvSpPr>
        <p:spPr>
          <a:xfrm>
            <a:off x="3635896" y="1916832"/>
            <a:ext cx="2040943" cy="461665"/>
          </a:xfrm>
          <a:prstGeom prst="rect">
            <a:avLst/>
          </a:prstGeom>
        </p:spPr>
        <p:txBody>
          <a:bodyPr wrap="none">
            <a:spAutoFit/>
          </a:bodyPr>
          <a:lstStyle/>
          <a:p>
            <a:r>
              <a:rPr lang="zh-CN" altLang="en-US" b="1" dirty="0">
                <a:solidFill>
                  <a:srgbClr val="FF0000"/>
                </a:solidFill>
              </a:rPr>
              <a:t>沃森智能问诊</a:t>
            </a:r>
            <a:endParaRPr lang="zh-CN" altLang="en-US" dirty="0">
              <a:solidFill>
                <a:srgbClr val="FF0000"/>
              </a:solidFill>
            </a:endParaRPr>
          </a:p>
        </p:txBody>
      </p:sp>
    </p:spTree>
    <p:extLst>
      <p:ext uri="{BB962C8B-B14F-4D97-AF65-F5344CB8AC3E}">
        <p14:creationId xmlns:p14="http://schemas.microsoft.com/office/powerpoint/2010/main" val="3384241403"/>
      </p:ext>
    </p:extLst>
  </p:cSld>
  <p:clrMapOvr>
    <a:masterClrMapping/>
  </p:clrMapOvr>
  <p:transition>
    <p:wedg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569255" y="1340768"/>
            <a:ext cx="8064896" cy="4616757"/>
          </a:xfrm>
          <a:prstGeom prst="rect">
            <a:avLst/>
          </a:prstGeom>
        </p:spPr>
      </p:pic>
    </p:spTree>
    <p:extLst>
      <p:ext uri="{BB962C8B-B14F-4D97-AF65-F5344CB8AC3E}">
        <p14:creationId xmlns:p14="http://schemas.microsoft.com/office/powerpoint/2010/main" val="1348375358"/>
      </p:ext>
    </p:extLst>
  </p:cSld>
  <p:clrMapOvr>
    <a:masterClrMapping/>
  </p:clrMapOvr>
  <p:transition>
    <p:wedg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4" name="图片 3"/>
          <p:cNvPicPr>
            <a:picLocks noChangeAspect="1"/>
          </p:cNvPicPr>
          <p:nvPr/>
        </p:nvPicPr>
        <p:blipFill>
          <a:blip r:embed="rId2"/>
          <a:stretch>
            <a:fillRect/>
          </a:stretch>
        </p:blipFill>
        <p:spPr>
          <a:xfrm>
            <a:off x="683568" y="1628800"/>
            <a:ext cx="3528392" cy="3672408"/>
          </a:xfrm>
          <a:prstGeom prst="rect">
            <a:avLst/>
          </a:prstGeom>
        </p:spPr>
      </p:pic>
      <p:pic>
        <p:nvPicPr>
          <p:cNvPr id="5" name="图片 4"/>
          <p:cNvPicPr>
            <a:picLocks noChangeAspect="1"/>
          </p:cNvPicPr>
          <p:nvPr/>
        </p:nvPicPr>
        <p:blipFill>
          <a:blip r:embed="rId3"/>
          <a:stretch>
            <a:fillRect/>
          </a:stretch>
        </p:blipFill>
        <p:spPr>
          <a:xfrm>
            <a:off x="4355976" y="1484784"/>
            <a:ext cx="3600400" cy="3816423"/>
          </a:xfrm>
          <a:prstGeom prst="rect">
            <a:avLst/>
          </a:prstGeom>
        </p:spPr>
      </p:pic>
    </p:spTree>
    <p:extLst>
      <p:ext uri="{BB962C8B-B14F-4D97-AF65-F5344CB8AC3E}">
        <p14:creationId xmlns:p14="http://schemas.microsoft.com/office/powerpoint/2010/main" val="3132760208"/>
      </p:ext>
    </p:extLst>
  </p:cSld>
  <p:clrMapOvr>
    <a:masterClrMapping/>
  </p:clrMapOvr>
  <p:transition>
    <p:wedg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3" name="Picture 2"/>
          <p:cNvPicPr>
            <a:picLocks noChangeAspect="1" noChangeArrowheads="1"/>
          </p:cNvPicPr>
          <p:nvPr/>
        </p:nvPicPr>
        <p:blipFill>
          <a:blip r:embed="rId2" cstate="print"/>
          <a:srcRect/>
          <a:stretch>
            <a:fillRect/>
          </a:stretch>
        </p:blipFill>
        <p:spPr bwMode="auto">
          <a:xfrm>
            <a:off x="755576" y="1556793"/>
            <a:ext cx="7416824" cy="4608511"/>
          </a:xfrm>
          <a:prstGeom prst="rect">
            <a:avLst/>
          </a:prstGeom>
          <a:noFill/>
          <a:ln w="9525">
            <a:noFill/>
            <a:miter lim="800000"/>
            <a:headEnd/>
            <a:tailEnd/>
          </a:ln>
        </p:spPr>
      </p:pic>
    </p:spTree>
    <p:extLst>
      <p:ext uri="{BB962C8B-B14F-4D97-AF65-F5344CB8AC3E}">
        <p14:creationId xmlns:p14="http://schemas.microsoft.com/office/powerpoint/2010/main" val="1421127037"/>
      </p:ext>
    </p:extLst>
  </p:cSld>
  <p:clrMapOvr>
    <a:masterClrMapping/>
  </p:clrMapOvr>
  <p:transition>
    <p:wedg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cstate="print"/>
          <a:stretch>
            <a:fillRect/>
          </a:stretch>
        </p:blipFill>
        <p:spPr>
          <a:xfrm>
            <a:off x="1547664" y="1628800"/>
            <a:ext cx="6192688" cy="4536504"/>
          </a:xfrm>
          <a:prstGeom prst="rect">
            <a:avLst/>
          </a:prstGeom>
        </p:spPr>
      </p:pic>
    </p:spTree>
    <p:extLst>
      <p:ext uri="{BB962C8B-B14F-4D97-AF65-F5344CB8AC3E}">
        <p14:creationId xmlns:p14="http://schemas.microsoft.com/office/powerpoint/2010/main" val="2234773188"/>
      </p:ext>
    </p:extLst>
  </p:cSld>
  <p:clrMapOvr>
    <a:masterClrMapping/>
  </p:clrMapOvr>
  <p:transition>
    <p:wedg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b="1" dirty="0" smtClean="0">
                <a:solidFill>
                  <a:srgbClr val="FF0000"/>
                </a:solidFill>
                <a:latin typeface="黑体" pitchFamily="49" charset="-122"/>
                <a:ea typeface="黑体" pitchFamily="49" charset="-122"/>
              </a:rPr>
              <a:t>大数据和小数据</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403648" y="1838524"/>
            <a:ext cx="6336703" cy="4254772"/>
          </a:xfrm>
          <a:prstGeom prst="rect">
            <a:avLst/>
          </a:prstGeom>
        </p:spPr>
      </p:pic>
    </p:spTree>
    <p:extLst>
      <p:ext uri="{BB962C8B-B14F-4D97-AF65-F5344CB8AC3E}">
        <p14:creationId xmlns:p14="http://schemas.microsoft.com/office/powerpoint/2010/main" val="3482853390"/>
      </p:ext>
    </p:extLst>
  </p:cSld>
  <p:clrMapOvr>
    <a:masterClrMapping/>
  </p:clrMapOvr>
  <p:transition>
    <p:wedg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683568" y="1484784"/>
            <a:ext cx="7560839" cy="3960440"/>
          </a:xfrm>
          <a:prstGeom prst="rect">
            <a:avLst/>
          </a:prstGeom>
        </p:spPr>
      </p:pic>
    </p:spTree>
    <p:extLst>
      <p:ext uri="{BB962C8B-B14F-4D97-AF65-F5344CB8AC3E}">
        <p14:creationId xmlns:p14="http://schemas.microsoft.com/office/powerpoint/2010/main" val="1475520480"/>
      </p:ext>
    </p:extLst>
  </p:cSld>
  <p:clrMapOvr>
    <a:masterClrMapping/>
  </p:clrMapOvr>
  <p:transition>
    <p:wedg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475656" y="1400428"/>
            <a:ext cx="6192688" cy="4836884"/>
          </a:xfrm>
          <a:prstGeom prst="rect">
            <a:avLst/>
          </a:prstGeom>
        </p:spPr>
      </p:pic>
    </p:spTree>
    <p:extLst>
      <p:ext uri="{BB962C8B-B14F-4D97-AF65-F5344CB8AC3E}">
        <p14:creationId xmlns:p14="http://schemas.microsoft.com/office/powerpoint/2010/main" val="1608505507"/>
      </p:ext>
    </p:extLst>
  </p:cSld>
  <p:clrMapOvr>
    <a:masterClrMapping/>
  </p:clrMapOvr>
  <p:transition>
    <p:wedg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755576" y="1171856"/>
            <a:ext cx="7916416" cy="4993447"/>
          </a:xfrm>
          <a:prstGeom prst="rect">
            <a:avLst/>
          </a:prstGeom>
        </p:spPr>
      </p:pic>
    </p:spTree>
    <p:extLst>
      <p:ext uri="{BB962C8B-B14F-4D97-AF65-F5344CB8AC3E}">
        <p14:creationId xmlns:p14="http://schemas.microsoft.com/office/powerpoint/2010/main" val="1928836018"/>
      </p:ext>
    </p:extLst>
  </p:cSld>
  <p:clrMapOvr>
    <a:masterClrMapping/>
  </p:clrMapOvr>
  <p:transition>
    <p:wedg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187624" y="1196752"/>
            <a:ext cx="7272808" cy="4896544"/>
          </a:xfrm>
          <a:prstGeom prst="rect">
            <a:avLst/>
          </a:prstGeom>
        </p:spPr>
      </p:pic>
    </p:spTree>
    <p:extLst>
      <p:ext uri="{BB962C8B-B14F-4D97-AF65-F5344CB8AC3E}">
        <p14:creationId xmlns:p14="http://schemas.microsoft.com/office/powerpoint/2010/main" val="3292506429"/>
      </p:ext>
    </p:extLst>
  </p:cSld>
  <p:clrMapOvr>
    <a:masterClrMapping/>
  </p:clrMapOvr>
  <p:transition>
    <p:wedg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259632" y="1529000"/>
            <a:ext cx="6192688" cy="3800000"/>
          </a:xfrm>
          <a:prstGeom prst="rect">
            <a:avLst/>
          </a:prstGeom>
        </p:spPr>
      </p:pic>
    </p:spTree>
    <p:extLst>
      <p:ext uri="{BB962C8B-B14F-4D97-AF65-F5344CB8AC3E}">
        <p14:creationId xmlns:p14="http://schemas.microsoft.com/office/powerpoint/2010/main" val="3076921937"/>
      </p:ext>
    </p:extLst>
  </p:cSld>
  <p:clrMapOvr>
    <a:masterClrMapping/>
  </p:clrMapOvr>
  <p:transition>
    <p:wedg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403648" y="1305190"/>
            <a:ext cx="5904656" cy="4247619"/>
          </a:xfrm>
          <a:prstGeom prst="rect">
            <a:avLst/>
          </a:prstGeom>
        </p:spPr>
      </p:pic>
    </p:spTree>
    <p:extLst>
      <p:ext uri="{BB962C8B-B14F-4D97-AF65-F5344CB8AC3E}">
        <p14:creationId xmlns:p14="http://schemas.microsoft.com/office/powerpoint/2010/main" val="3644885588"/>
      </p:ext>
    </p:extLst>
  </p:cSld>
  <p:clrMapOvr>
    <a:masterClrMapping/>
  </p:clrMapOvr>
  <p:transition>
    <p:wedg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187624" y="1340768"/>
            <a:ext cx="6264696" cy="4492994"/>
          </a:xfrm>
          <a:prstGeom prst="rect">
            <a:avLst/>
          </a:prstGeom>
        </p:spPr>
      </p:pic>
    </p:spTree>
    <p:extLst>
      <p:ext uri="{BB962C8B-B14F-4D97-AF65-F5344CB8AC3E}">
        <p14:creationId xmlns:p14="http://schemas.microsoft.com/office/powerpoint/2010/main" val="1052878879"/>
      </p:ext>
    </p:extLst>
  </p:cSld>
  <p:clrMapOvr>
    <a:masterClrMapping/>
  </p:clrMapOvr>
  <p:transition>
    <p:wedg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214857" y="1295666"/>
            <a:ext cx="6714286" cy="4266667"/>
          </a:xfrm>
          <a:prstGeom prst="rect">
            <a:avLst/>
          </a:prstGeom>
        </p:spPr>
      </p:pic>
    </p:spTree>
    <p:extLst>
      <p:ext uri="{BB962C8B-B14F-4D97-AF65-F5344CB8AC3E}">
        <p14:creationId xmlns:p14="http://schemas.microsoft.com/office/powerpoint/2010/main" val="23225943"/>
      </p:ext>
    </p:extLst>
  </p:cSld>
  <p:clrMapOvr>
    <a:masterClrMapping/>
  </p:clrMapOvr>
  <p:transition>
    <p:wedg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043608" y="1462333"/>
            <a:ext cx="7200800" cy="4270923"/>
          </a:xfrm>
          <a:prstGeom prst="rect">
            <a:avLst/>
          </a:prstGeom>
        </p:spPr>
      </p:pic>
    </p:spTree>
    <p:extLst>
      <p:ext uri="{BB962C8B-B14F-4D97-AF65-F5344CB8AC3E}">
        <p14:creationId xmlns:p14="http://schemas.microsoft.com/office/powerpoint/2010/main" val="3792232180"/>
      </p:ext>
    </p:extLst>
  </p:cSld>
  <p:clrMapOvr>
    <a:masterClrMapping/>
  </p:clrMapOvr>
  <p:transition>
    <p:wedg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611560" y="1357571"/>
            <a:ext cx="7374725" cy="4519701"/>
          </a:xfrm>
          <a:prstGeom prst="rect">
            <a:avLst/>
          </a:prstGeom>
        </p:spPr>
      </p:pic>
    </p:spTree>
    <p:extLst>
      <p:ext uri="{BB962C8B-B14F-4D97-AF65-F5344CB8AC3E}">
        <p14:creationId xmlns:p14="http://schemas.microsoft.com/office/powerpoint/2010/main" val="2413925805"/>
      </p:ext>
    </p:extLst>
  </p:cSld>
  <p:clrMapOvr>
    <a:masterClrMapping/>
  </p:clrMapOvr>
  <p:transition>
    <p:wedg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b="1" dirty="0" smtClean="0">
                <a:solidFill>
                  <a:srgbClr val="FF0000"/>
                </a:solidFill>
                <a:latin typeface="黑体" pitchFamily="49" charset="-122"/>
                <a:ea typeface="黑体" pitchFamily="49" charset="-122"/>
              </a:rPr>
              <a:t>大数据诞生</a:t>
            </a:r>
            <a:r>
              <a:rPr lang="en-US" altLang="zh-CN" b="1" dirty="0" smtClean="0">
                <a:solidFill>
                  <a:srgbClr val="FF0000"/>
                </a:solidFill>
                <a:latin typeface="黑体" pitchFamily="49" charset="-122"/>
                <a:ea typeface="黑体" pitchFamily="49" charset="-122"/>
              </a:rPr>
              <a:t>1</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115616" y="1838524"/>
            <a:ext cx="6984775" cy="3822724"/>
          </a:xfrm>
          <a:prstGeom prst="rect">
            <a:avLst/>
          </a:prstGeom>
        </p:spPr>
      </p:pic>
    </p:spTree>
    <p:extLst>
      <p:ext uri="{BB962C8B-B14F-4D97-AF65-F5344CB8AC3E}">
        <p14:creationId xmlns:p14="http://schemas.microsoft.com/office/powerpoint/2010/main" val="188173377"/>
      </p:ext>
    </p:extLst>
  </p:cSld>
  <p:clrMapOvr>
    <a:masterClrMapping/>
  </p:clrMapOvr>
  <p:transition>
    <p:wedg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cstate="print"/>
          <a:stretch>
            <a:fillRect/>
          </a:stretch>
        </p:blipFill>
        <p:spPr>
          <a:xfrm>
            <a:off x="1115616" y="1272959"/>
            <a:ext cx="7558716" cy="4892345"/>
          </a:xfrm>
          <a:prstGeom prst="rect">
            <a:avLst/>
          </a:prstGeom>
        </p:spPr>
      </p:pic>
    </p:spTree>
    <p:extLst>
      <p:ext uri="{BB962C8B-B14F-4D97-AF65-F5344CB8AC3E}">
        <p14:creationId xmlns:p14="http://schemas.microsoft.com/office/powerpoint/2010/main" val="2327853028"/>
      </p:ext>
    </p:extLst>
  </p:cSld>
  <p:clrMapOvr>
    <a:masterClrMapping/>
  </p:clrMapOvr>
  <p:transition>
    <p:wedg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3" name="图片 2" descr="C:\Users\gesanyu\Documents\Tencent Files\2608739580\FileRecv\Word Art (1).jpeg"/>
          <p:cNvPicPr>
            <a:picLocks noChangeAspect="1" noChangeArrowheads="1"/>
          </p:cNvPicPr>
          <p:nvPr/>
        </p:nvPicPr>
        <p:blipFill>
          <a:blip r:embed="rId2" cstate="print">
            <a:extLst>
              <a:ext uri="{28A0092B-C50C-407E-A947-70E740481C1C}">
                <a14:useLocalDpi xmlns:a14="http://schemas.microsoft.com/office/drawing/2010/main" val="0"/>
              </a:ext>
            </a:extLst>
          </a:blip>
          <a:srcRect l="2890" t="2339" r="9271" b="2836"/>
          <a:stretch>
            <a:fillRect/>
          </a:stretch>
        </p:blipFill>
        <p:spPr>
          <a:xfrm>
            <a:off x="467544" y="1395521"/>
            <a:ext cx="8204449" cy="4697776"/>
          </a:xfrm>
          <a:prstGeom prst="rect">
            <a:avLst/>
          </a:prstGeom>
          <a:noFill/>
          <a:ln>
            <a:noFill/>
          </a:ln>
        </p:spPr>
      </p:pic>
    </p:spTree>
    <p:extLst>
      <p:ext uri="{BB962C8B-B14F-4D97-AF65-F5344CB8AC3E}">
        <p14:creationId xmlns:p14="http://schemas.microsoft.com/office/powerpoint/2010/main" val="4079297014"/>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人工智能未来</a:t>
            </a:r>
            <a:endParaRPr lang="zh-CN" altLang="en-US" dirty="0">
              <a:solidFill>
                <a:srgbClr val="FF0000"/>
              </a:solidFill>
              <a:latin typeface="黑体" pitchFamily="49" charset="-122"/>
              <a:ea typeface="黑体" pitchFamily="49" charset="-122"/>
            </a:endParaRPr>
          </a:p>
        </p:txBody>
      </p:sp>
      <p:sp>
        <p:nvSpPr>
          <p:cNvPr id="4" name="副标题 2"/>
          <p:cNvSpPr txBox="1">
            <a:spLocks/>
          </p:cNvSpPr>
          <p:nvPr/>
        </p:nvSpPr>
        <p:spPr>
          <a:xfrm>
            <a:off x="1403648" y="1484784"/>
            <a:ext cx="7848872" cy="4968552"/>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457200" indent="-457200">
              <a:buFont typeface="Arial" panose="020B0604020202020204" pitchFamily="34" charset="0"/>
              <a:buChar char="•"/>
            </a:pPr>
            <a:r>
              <a:rPr lang="zh-CN" altLang="en-US" kern="0" smtClean="0"/>
              <a:t>类人智能</a:t>
            </a:r>
            <a:endParaRPr lang="en-US" altLang="zh-CN" kern="0" smtClean="0"/>
          </a:p>
          <a:p>
            <a:pPr marL="457200" indent="-457200">
              <a:buFont typeface="Arial" panose="020B0604020202020204" pitchFamily="34" charset="0"/>
              <a:buChar char="•"/>
            </a:pPr>
            <a:r>
              <a:rPr lang="zh-CN" altLang="en-US" kern="0" smtClean="0"/>
              <a:t>仿真大脑</a:t>
            </a:r>
            <a:endParaRPr lang="en-US" altLang="zh-CN" kern="0" smtClean="0"/>
          </a:p>
          <a:p>
            <a:pPr marL="457200" indent="-457200">
              <a:buFont typeface="Arial" panose="020B0604020202020204" pitchFamily="34" charset="0"/>
              <a:buChar char="•"/>
            </a:pPr>
            <a:r>
              <a:rPr lang="zh-CN" altLang="en-US" kern="0" smtClean="0"/>
              <a:t>心灵模型</a:t>
            </a:r>
            <a:endParaRPr lang="en-US" altLang="zh-CN" kern="0" smtClean="0"/>
          </a:p>
          <a:p>
            <a:pPr marL="457200" indent="-457200">
              <a:buFont typeface="Arial" panose="020B0604020202020204" pitchFamily="34" charset="0"/>
              <a:buChar char="•"/>
            </a:pPr>
            <a:r>
              <a:rPr lang="zh-CN" altLang="en-US" kern="0" smtClean="0"/>
              <a:t>知识推理</a:t>
            </a:r>
            <a:endParaRPr lang="en-US" altLang="zh-CN" kern="0" smtClean="0"/>
          </a:p>
          <a:p>
            <a:pPr marL="457200" indent="-457200">
              <a:buFont typeface="Arial" panose="020B0604020202020204" pitchFamily="34" charset="0"/>
              <a:buChar char="•"/>
            </a:pPr>
            <a:r>
              <a:rPr lang="zh-CN" altLang="en-US" kern="0" smtClean="0"/>
              <a:t>情感模拟</a:t>
            </a:r>
            <a:endParaRPr lang="en-US" altLang="zh-CN" kern="0" smtClean="0"/>
          </a:p>
          <a:p>
            <a:pPr marL="457200" indent="-457200">
              <a:buFont typeface="Arial" panose="020B0604020202020204" pitchFamily="34" charset="0"/>
              <a:buChar char="•"/>
            </a:pPr>
            <a:r>
              <a:rPr lang="zh-CN" altLang="en-US" kern="0" smtClean="0"/>
              <a:t>意识力</a:t>
            </a:r>
            <a:endParaRPr lang="en-US" altLang="zh-CN" kern="0" smtClean="0"/>
          </a:p>
          <a:p>
            <a:pPr marL="457200" indent="-457200">
              <a:buFont typeface="Arial" panose="020B0604020202020204" pitchFamily="34" charset="0"/>
              <a:buChar char="•"/>
            </a:pPr>
            <a:r>
              <a:rPr lang="zh-CN" altLang="en-US" kern="0" smtClean="0"/>
              <a:t>创造力</a:t>
            </a:r>
            <a:endParaRPr lang="en-US" altLang="zh-CN" kern="0" smtClean="0"/>
          </a:p>
          <a:p>
            <a:pPr marL="457200" indent="-457200">
              <a:buFont typeface="Arial" panose="020B0604020202020204" pitchFamily="34" charset="0"/>
              <a:buChar char="•"/>
            </a:pPr>
            <a:endParaRPr lang="en-US" altLang="zh-CN" kern="0" smtClean="0"/>
          </a:p>
          <a:p>
            <a:pPr marL="457200" indent="-457200">
              <a:buFont typeface="Arial" panose="020B0604020202020204" pitchFamily="34" charset="0"/>
              <a:buChar char="•"/>
            </a:pPr>
            <a:endParaRPr lang="en-US" altLang="zh-CN" kern="0" smtClean="0"/>
          </a:p>
          <a:p>
            <a:pPr marL="457200" indent="-457200">
              <a:buFont typeface="Arial" panose="020B0604020202020204" pitchFamily="34" charset="0"/>
              <a:buChar char="•"/>
            </a:pPr>
            <a:endParaRPr lang="en-US" altLang="zh-CN" kern="0" dirty="0" smtClean="0"/>
          </a:p>
        </p:txBody>
      </p:sp>
    </p:spTree>
    <p:extLst>
      <p:ext uri="{BB962C8B-B14F-4D97-AF65-F5344CB8AC3E}">
        <p14:creationId xmlns:p14="http://schemas.microsoft.com/office/powerpoint/2010/main" val="1396666559"/>
      </p:ext>
    </p:extLst>
  </p:cSld>
  <p:clrMapOvr>
    <a:masterClrMapping/>
  </p:clrMapOvr>
  <p:transition>
    <p:wedg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人工智能未来</a:t>
            </a:r>
            <a:endParaRPr lang="zh-CN" altLang="en-US" dirty="0">
              <a:solidFill>
                <a:srgbClr val="FF0000"/>
              </a:solidFill>
              <a:latin typeface="黑体" pitchFamily="49" charset="-122"/>
              <a:ea typeface="黑体" pitchFamily="49" charset="-122"/>
            </a:endParaRPr>
          </a:p>
        </p:txBody>
      </p:sp>
      <p:pic>
        <p:nvPicPr>
          <p:cNvPr id="5" name="图片 4"/>
          <p:cNvPicPr>
            <a:picLocks noChangeAspect="1"/>
          </p:cNvPicPr>
          <p:nvPr/>
        </p:nvPicPr>
        <p:blipFill>
          <a:blip r:embed="rId2"/>
          <a:stretch>
            <a:fillRect/>
          </a:stretch>
        </p:blipFill>
        <p:spPr>
          <a:xfrm>
            <a:off x="1691680" y="1484784"/>
            <a:ext cx="5544616" cy="4176464"/>
          </a:xfrm>
          <a:prstGeom prst="rect">
            <a:avLst/>
          </a:prstGeom>
        </p:spPr>
      </p:pic>
    </p:spTree>
    <p:extLst>
      <p:ext uri="{BB962C8B-B14F-4D97-AF65-F5344CB8AC3E}">
        <p14:creationId xmlns:p14="http://schemas.microsoft.com/office/powerpoint/2010/main" val="3126721651"/>
      </p:ext>
    </p:extLst>
  </p:cSld>
  <p:clrMapOvr>
    <a:masterClrMapping/>
  </p:clrMapOvr>
  <p:transition>
    <p:wedg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人工智能未来：仿真大脑</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547664" y="1600428"/>
            <a:ext cx="6768752" cy="4492868"/>
          </a:xfrm>
          <a:prstGeom prst="rect">
            <a:avLst/>
          </a:prstGeom>
        </p:spPr>
      </p:pic>
    </p:spTree>
    <p:extLst>
      <p:ext uri="{BB962C8B-B14F-4D97-AF65-F5344CB8AC3E}">
        <p14:creationId xmlns:p14="http://schemas.microsoft.com/office/powerpoint/2010/main" val="1474629856"/>
      </p:ext>
    </p:extLst>
  </p:cSld>
  <p:clrMapOvr>
    <a:masterClrMapping/>
  </p:clrMapOvr>
  <p:transition>
    <p:wedg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人工智能未来：心灵模型</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763688" y="1729000"/>
            <a:ext cx="5904656" cy="4436304"/>
          </a:xfrm>
          <a:prstGeom prst="rect">
            <a:avLst/>
          </a:prstGeom>
        </p:spPr>
      </p:pic>
    </p:spTree>
    <p:extLst>
      <p:ext uri="{BB962C8B-B14F-4D97-AF65-F5344CB8AC3E}">
        <p14:creationId xmlns:p14="http://schemas.microsoft.com/office/powerpoint/2010/main" val="977013237"/>
      </p:ext>
    </p:extLst>
  </p:cSld>
  <p:clrMapOvr>
    <a:masterClrMapping/>
  </p:clrMapOvr>
  <p:transition>
    <p:wedg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人工智能未来：意识和创造</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331640" y="1340768"/>
            <a:ext cx="6695238" cy="4523177"/>
          </a:xfrm>
          <a:prstGeom prst="rect">
            <a:avLst/>
          </a:prstGeom>
        </p:spPr>
      </p:pic>
    </p:spTree>
    <p:extLst>
      <p:ext uri="{BB962C8B-B14F-4D97-AF65-F5344CB8AC3E}">
        <p14:creationId xmlns:p14="http://schemas.microsoft.com/office/powerpoint/2010/main" val="4136694027"/>
      </p:ext>
    </p:extLst>
  </p:cSld>
  <p:clrMapOvr>
    <a:masterClrMapping/>
  </p:clrMapOvr>
  <p:transition>
    <p:wedg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47665" y="-12700"/>
            <a:ext cx="9242425" cy="7070725"/>
          </a:xfrm>
          <a:prstGeom prst="rect">
            <a:avLst/>
          </a:prstGeom>
          <a:noFill/>
          <a:ln w="9525">
            <a:noFill/>
          </a:ln>
        </p:spPr>
      </p:pic>
      <p:sp>
        <p:nvSpPr>
          <p:cNvPr id="26626" name="Title 1"/>
          <p:cNvSpPr/>
          <p:nvPr/>
        </p:nvSpPr>
        <p:spPr>
          <a:xfrm>
            <a:off x="-36865" y="339725"/>
            <a:ext cx="9144000" cy="1728738"/>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400" b="1" dirty="0" smtClean="0">
                <a:solidFill>
                  <a:srgbClr val="FF0000"/>
                </a:solidFill>
                <a:latin typeface="黑体" pitchFamily="49" charset="-122"/>
                <a:ea typeface="黑体" pitchFamily="49" charset="-122"/>
              </a:rPr>
              <a:t>大数据与人工智能</a:t>
            </a:r>
            <a:endParaRPr lang="en-US" altLang="zh-CN" sz="4400" b="1" dirty="0">
              <a:solidFill>
                <a:srgbClr val="FF0000"/>
              </a:solidFill>
              <a:latin typeface="黑体" pitchFamily="49" charset="-122"/>
              <a:ea typeface="黑体" pitchFamily="49" charset="-122"/>
            </a:endParaRPr>
          </a:p>
        </p:txBody>
      </p:sp>
      <p:sp>
        <p:nvSpPr>
          <p:cNvPr id="11" name="副标题 2"/>
          <p:cNvSpPr/>
          <p:nvPr/>
        </p:nvSpPr>
        <p:spPr bwMode="auto">
          <a:xfrm>
            <a:off x="2339752" y="2420888"/>
            <a:ext cx="6480399" cy="29511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lnSpc>
                <a:spcPct val="80000"/>
              </a:lnSpc>
              <a:buNone/>
            </a:pPr>
            <a:endParaRPr lang="en-US" altLang="zh-CN" sz="900" dirty="0">
              <a:effectLst>
                <a:outerShdw blurRad="38100" dist="38100" dir="2700000">
                  <a:srgbClr val="C0C0C0"/>
                </a:outerShdw>
              </a:effectLst>
              <a:latin typeface="Verdana" panose="020B0804030504040204" pitchFamily="34" charset="0"/>
              <a:sym typeface="+mn-ea"/>
            </a:endParaRPr>
          </a:p>
          <a:p>
            <a:pPr marL="0" lvl="0" indent="0" algn="r" eaLnBrk="1" hangingPunct="1">
              <a:lnSpc>
                <a:spcPct val="80000"/>
              </a:lnSpc>
              <a:buNone/>
            </a:pPr>
            <a:endParaRPr lang="en-US" altLang="zh-CN" sz="700" dirty="0">
              <a:effectLst>
                <a:outerShdw blurRad="38100" dist="38100" dir="2700000">
                  <a:srgbClr val="C0C0C0"/>
                </a:outerShdw>
              </a:effectLst>
              <a:latin typeface="Verdana" panose="020B0804030504040204" pitchFamily="34" charset="0"/>
              <a:sym typeface="+mn-ea"/>
            </a:endParaRPr>
          </a:p>
          <a:p>
            <a:pPr eaLnBrk="1" hangingPunct="1">
              <a:lnSpc>
                <a:spcPct val="80000"/>
              </a:lnSpc>
            </a:pPr>
            <a:r>
              <a:rPr lang="zh-CN" altLang="en-US" b="1" dirty="0" smtClean="0">
                <a:effectLst>
                  <a:outerShdw blurRad="38100" dist="38100" dir="2700000">
                    <a:srgbClr val="C0C0C0"/>
                  </a:outerShdw>
                </a:effectLst>
                <a:latin typeface="Arial" panose="020B0604020202090204" pitchFamily="34" charset="0"/>
                <a:sym typeface="+mn-ea"/>
              </a:rPr>
              <a:t>大数据</a:t>
            </a:r>
            <a:endParaRPr lang="en-US" altLang="zh-CN" b="1" dirty="0">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b="1" dirty="0">
              <a:solidFill>
                <a:srgbClr val="000000"/>
              </a:solidFill>
              <a:latin typeface="Calibri" pitchFamily="34" charset="0"/>
              <a:sym typeface="+mn-ea"/>
            </a:endParaRPr>
          </a:p>
          <a:p>
            <a:pPr eaLnBrk="1" hangingPunct="1">
              <a:lnSpc>
                <a:spcPct val="80000"/>
              </a:lnSpc>
            </a:pPr>
            <a:r>
              <a:rPr lang="zh-CN" altLang="en-US" b="1" dirty="0" smtClean="0">
                <a:solidFill>
                  <a:srgbClr val="000000"/>
                </a:solidFill>
                <a:latin typeface="Calibri" pitchFamily="34" charset="0"/>
                <a:sym typeface="+mn-ea"/>
              </a:rPr>
              <a:t>人工智能</a:t>
            </a:r>
            <a:endParaRPr lang="en-US" altLang="zh-CN" b="1" dirty="0" smtClean="0">
              <a:solidFill>
                <a:srgbClr val="000000"/>
              </a:solidFill>
              <a:latin typeface="Calibri" pitchFamily="34" charset="0"/>
              <a:sym typeface="+mn-ea"/>
            </a:endParaRPr>
          </a:p>
          <a:p>
            <a:pPr eaLnBrk="1" hangingPunct="1">
              <a:lnSpc>
                <a:spcPct val="80000"/>
              </a:lnSpc>
            </a:pPr>
            <a:endParaRPr lang="en-US" altLang="zh-CN" b="1" dirty="0">
              <a:solidFill>
                <a:srgbClr val="000000"/>
              </a:solidFill>
              <a:latin typeface="Calibri" pitchFamily="34" charset="0"/>
              <a:sym typeface="+mn-ea"/>
            </a:endParaRPr>
          </a:p>
          <a:p>
            <a:pPr eaLnBrk="1" hangingPunct="1">
              <a:lnSpc>
                <a:spcPct val="80000"/>
              </a:lnSpc>
            </a:pPr>
            <a:r>
              <a:rPr lang="zh-CN" altLang="en-US" b="1" dirty="0" smtClean="0">
                <a:solidFill>
                  <a:schemeClr val="accent1"/>
                </a:solidFill>
                <a:latin typeface="Calibri" pitchFamily="34" charset="0"/>
                <a:sym typeface="+mn-ea"/>
              </a:rPr>
              <a:t>大数据与人工智能</a:t>
            </a:r>
            <a:endParaRPr lang="en-US" altLang="zh-CN" b="1" dirty="0">
              <a:solidFill>
                <a:schemeClr val="accent1"/>
              </a:solidFill>
              <a:latin typeface="Calibri" pitchFamily="34" charset="0"/>
              <a:sym typeface="+mn-ea"/>
            </a:endParaRPr>
          </a:p>
          <a:p>
            <a:pPr eaLnBrk="1" hangingPunct="1">
              <a:lnSpc>
                <a:spcPct val="80000"/>
              </a:lnSpc>
            </a:pPr>
            <a:endParaRPr lang="en-US" altLang="zh-CN" sz="2400" b="1" dirty="0" smtClean="0">
              <a:solidFill>
                <a:srgbClr val="000000"/>
              </a:solidFill>
              <a:latin typeface="Calibri" pitchFamily="34" charset="0"/>
              <a:sym typeface="+mn-ea"/>
            </a:endParaRPr>
          </a:p>
          <a:p>
            <a:pPr eaLnBrk="1" hangingPunct="1">
              <a:lnSpc>
                <a:spcPct val="80000"/>
              </a:lnSpc>
            </a:pPr>
            <a:endParaRPr lang="en-US" altLang="zh-CN" sz="2400" dirty="0">
              <a:solidFill>
                <a:srgbClr val="000000"/>
              </a:solidFill>
              <a:latin typeface="Calibri" pitchFamily="34" charset="0"/>
              <a:sym typeface="+mn-ea"/>
            </a:endParaRPr>
          </a:p>
          <a:p>
            <a:pPr eaLnBrk="1" hangingPunct="1">
              <a:lnSpc>
                <a:spcPct val="80000"/>
              </a:lnSpc>
            </a:pPr>
            <a:endParaRPr lang="en-US" altLang="zh-CN" sz="2400" dirty="0" smtClean="0">
              <a:solidFill>
                <a:srgbClr val="000000"/>
              </a:solidFill>
              <a:latin typeface="Calibri" pitchFamily="34" charset="0"/>
              <a:sym typeface="+mn-ea"/>
            </a:endParaRPr>
          </a:p>
          <a:p>
            <a:pPr eaLnBrk="1" hangingPunct="1">
              <a:lnSpc>
                <a:spcPct val="80000"/>
              </a:lnSpc>
            </a:pPr>
            <a:endParaRPr lang="zh-CN" altLang="en-US" sz="2400" dirty="0">
              <a:solidFill>
                <a:srgbClr val="000000"/>
              </a:solidFill>
              <a:latin typeface="Calibri" pitchFamily="34" charset="0"/>
              <a:sym typeface="+mn-ea"/>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219677615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大数据与人工智能</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272000" y="1705190"/>
            <a:ext cx="6828392" cy="4100074"/>
          </a:xfrm>
          <a:prstGeom prst="rect">
            <a:avLst/>
          </a:prstGeom>
        </p:spPr>
      </p:pic>
    </p:spTree>
    <p:extLst>
      <p:ext uri="{BB962C8B-B14F-4D97-AF65-F5344CB8AC3E}">
        <p14:creationId xmlns:p14="http://schemas.microsoft.com/office/powerpoint/2010/main" val="3590836020"/>
      </p:ext>
    </p:extLst>
  </p:cSld>
  <p:clrMapOvr>
    <a:masterClrMapping/>
  </p:clrMapOvr>
  <p:transition>
    <p:wedg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p:nvPr/>
        </p:nvSpPr>
        <p:spPr>
          <a:xfrm>
            <a:off x="-36865" y="339725"/>
            <a:ext cx="9144000" cy="1577107"/>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400" b="1" dirty="0" smtClean="0">
                <a:solidFill>
                  <a:srgbClr val="FF0000"/>
                </a:solidFill>
                <a:latin typeface="黑体" pitchFamily="49" charset="-122"/>
                <a:ea typeface="黑体" pitchFamily="49" charset="-122"/>
              </a:rPr>
              <a:t>大数据与人工智能</a:t>
            </a:r>
            <a:endParaRPr lang="en-US" altLang="zh-CN" sz="4400" b="1" dirty="0">
              <a:solidFill>
                <a:srgbClr val="FF0000"/>
              </a:solidFill>
              <a:latin typeface="黑体" pitchFamily="49" charset="-122"/>
              <a:ea typeface="黑体" pitchFamily="49" charset="-122"/>
            </a:endParaRPr>
          </a:p>
        </p:txBody>
      </p:sp>
      <p:sp>
        <p:nvSpPr>
          <p:cNvPr id="11" name="副标题 2"/>
          <p:cNvSpPr/>
          <p:nvPr/>
        </p:nvSpPr>
        <p:spPr bwMode="auto">
          <a:xfrm>
            <a:off x="755576" y="1916832"/>
            <a:ext cx="7992567" cy="3888432"/>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lnSpc>
                <a:spcPct val="80000"/>
              </a:lnSpc>
              <a:buNone/>
            </a:pPr>
            <a:endParaRPr lang="en-US" altLang="zh-CN" sz="900" dirty="0">
              <a:effectLst>
                <a:outerShdw blurRad="38100" dist="38100" dir="2700000">
                  <a:srgbClr val="C0C0C0"/>
                </a:outerShdw>
              </a:effectLst>
              <a:latin typeface="Verdana" panose="020B0804030504040204" pitchFamily="34" charset="0"/>
              <a:sym typeface="+mn-ea"/>
            </a:endParaRPr>
          </a:p>
          <a:p>
            <a:pPr marL="0" lvl="0" indent="0" algn="r" eaLnBrk="1" hangingPunct="1">
              <a:lnSpc>
                <a:spcPct val="80000"/>
              </a:lnSpc>
              <a:buNone/>
            </a:pPr>
            <a:endParaRPr lang="en-US" altLang="zh-CN" sz="700" dirty="0">
              <a:effectLst>
                <a:outerShdw blurRad="38100" dist="38100" dir="2700000">
                  <a:srgbClr val="C0C0C0"/>
                </a:outerShdw>
              </a:effectLst>
              <a:latin typeface="Verdana" panose="020B0804030504040204" pitchFamily="34" charset="0"/>
              <a:sym typeface="+mn-ea"/>
            </a:endParaRPr>
          </a:p>
          <a:p>
            <a:pPr eaLnBrk="1" hangingPunct="1">
              <a:lnSpc>
                <a:spcPct val="80000"/>
              </a:lnSpc>
            </a:pPr>
            <a:r>
              <a:rPr lang="zh-CN" altLang="en-US" b="1" dirty="0" smtClean="0">
                <a:effectLst>
                  <a:outerShdw blurRad="38100" dist="38100" dir="2700000">
                    <a:srgbClr val="C0C0C0"/>
                  </a:outerShdw>
                </a:effectLst>
                <a:latin typeface="Arial" panose="020B0604020202090204" pitchFamily="34" charset="0"/>
                <a:sym typeface="+mn-ea"/>
              </a:rPr>
              <a:t>大数据为人工智能提供了数据基础</a:t>
            </a:r>
            <a:endParaRPr lang="en-US" altLang="zh-CN" b="1" dirty="0" smtClean="0">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b="1" dirty="0">
              <a:effectLst>
                <a:outerShdw blurRad="38100" dist="38100" dir="2700000">
                  <a:srgbClr val="C0C0C0"/>
                </a:outerShdw>
              </a:effectLst>
              <a:latin typeface="Arial" panose="020B0604020202090204" pitchFamily="34" charset="0"/>
              <a:sym typeface="+mn-ea"/>
            </a:endParaRPr>
          </a:p>
          <a:p>
            <a:pPr eaLnBrk="1" hangingPunct="1">
              <a:lnSpc>
                <a:spcPct val="80000"/>
              </a:lnSpc>
            </a:pPr>
            <a:r>
              <a:rPr lang="zh-CN" altLang="en-US" b="1" dirty="0" smtClean="0">
                <a:effectLst>
                  <a:outerShdw blurRad="38100" dist="38100" dir="2700000">
                    <a:srgbClr val="C0C0C0"/>
                  </a:outerShdw>
                </a:effectLst>
                <a:latin typeface="Arial" panose="020B0604020202090204" pitchFamily="34" charset="0"/>
                <a:sym typeface="+mn-ea"/>
              </a:rPr>
              <a:t>人工智能为大数据提供了分析模型</a:t>
            </a:r>
            <a:endParaRPr lang="en-US" altLang="zh-CN" b="1" dirty="0" smtClean="0">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b="1" dirty="0">
              <a:effectLst>
                <a:outerShdw blurRad="38100" dist="38100" dir="2700000">
                  <a:srgbClr val="C0C0C0"/>
                </a:outerShdw>
              </a:effectLst>
              <a:latin typeface="Arial" panose="020B0604020202090204" pitchFamily="34" charset="0"/>
              <a:sym typeface="+mn-ea"/>
            </a:endParaRPr>
          </a:p>
          <a:p>
            <a:pPr eaLnBrk="1" hangingPunct="1">
              <a:lnSpc>
                <a:spcPct val="80000"/>
              </a:lnSpc>
            </a:pPr>
            <a:r>
              <a:rPr lang="zh-CN" altLang="en-US" b="1" dirty="0" smtClean="0">
                <a:effectLst>
                  <a:outerShdw blurRad="38100" dist="38100" dir="2700000">
                    <a:srgbClr val="C0C0C0"/>
                  </a:outerShdw>
                </a:effectLst>
                <a:latin typeface="Arial" panose="020B0604020202090204" pitchFamily="34" charset="0"/>
                <a:sym typeface="+mn-ea"/>
              </a:rPr>
              <a:t>算力为大数据和人工智能提供了计算基础</a:t>
            </a:r>
            <a:endParaRPr lang="en-US" altLang="zh-CN" b="1" dirty="0" smtClean="0">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b="1" dirty="0">
              <a:effectLst>
                <a:outerShdw blurRad="38100" dist="38100" dir="2700000">
                  <a:srgbClr val="C0C0C0"/>
                </a:outerShdw>
              </a:effectLst>
              <a:latin typeface="Arial" panose="020B0604020202090204" pitchFamily="34" charset="0"/>
              <a:sym typeface="+mn-ea"/>
            </a:endParaRPr>
          </a:p>
          <a:p>
            <a:pPr eaLnBrk="1" hangingPunct="1">
              <a:lnSpc>
                <a:spcPct val="80000"/>
              </a:lnSpc>
            </a:pPr>
            <a:r>
              <a:rPr lang="zh-CN" altLang="en-US" b="1" dirty="0" smtClean="0">
                <a:effectLst>
                  <a:outerShdw blurRad="38100" dist="38100" dir="2700000">
                    <a:srgbClr val="C0C0C0"/>
                  </a:outerShdw>
                </a:effectLst>
                <a:latin typeface="Arial" panose="020B0604020202090204" pitchFamily="34" charset="0"/>
                <a:sym typeface="+mn-ea"/>
              </a:rPr>
              <a:t>大数据证实和加强了经验主义人工智能的路线，理性主义应融入经验主义的框架</a:t>
            </a:r>
            <a:endParaRPr lang="en-US" altLang="zh-CN" b="1" dirty="0">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b="1" dirty="0">
              <a:solidFill>
                <a:srgbClr val="000000"/>
              </a:solidFill>
              <a:latin typeface="Calibri" pitchFamily="34" charset="0"/>
              <a:sym typeface="+mn-ea"/>
            </a:endParaRPr>
          </a:p>
          <a:p>
            <a:pPr eaLnBrk="1" hangingPunct="1">
              <a:lnSpc>
                <a:spcPct val="80000"/>
              </a:lnSpc>
            </a:pPr>
            <a:endParaRPr lang="en-US" altLang="zh-CN" sz="2400" b="1" dirty="0" smtClean="0">
              <a:solidFill>
                <a:srgbClr val="000000"/>
              </a:solidFill>
              <a:latin typeface="Calibri" pitchFamily="34" charset="0"/>
              <a:sym typeface="+mn-ea"/>
            </a:endParaRPr>
          </a:p>
          <a:p>
            <a:pPr eaLnBrk="1" hangingPunct="1">
              <a:lnSpc>
                <a:spcPct val="80000"/>
              </a:lnSpc>
            </a:pPr>
            <a:endParaRPr lang="en-US" altLang="zh-CN" sz="2400" dirty="0">
              <a:solidFill>
                <a:srgbClr val="000000"/>
              </a:solidFill>
              <a:latin typeface="Calibri" pitchFamily="34" charset="0"/>
              <a:sym typeface="+mn-ea"/>
            </a:endParaRPr>
          </a:p>
          <a:p>
            <a:pPr eaLnBrk="1" hangingPunct="1">
              <a:lnSpc>
                <a:spcPct val="80000"/>
              </a:lnSpc>
            </a:pPr>
            <a:endParaRPr lang="en-US" altLang="zh-CN" sz="2400" dirty="0" smtClean="0">
              <a:solidFill>
                <a:srgbClr val="000000"/>
              </a:solidFill>
              <a:latin typeface="Calibri" pitchFamily="34" charset="0"/>
              <a:sym typeface="+mn-ea"/>
            </a:endParaRPr>
          </a:p>
          <a:p>
            <a:pPr eaLnBrk="1" hangingPunct="1">
              <a:lnSpc>
                <a:spcPct val="80000"/>
              </a:lnSpc>
            </a:pPr>
            <a:endParaRPr lang="zh-CN" altLang="en-US" sz="2400" dirty="0">
              <a:solidFill>
                <a:srgbClr val="000000"/>
              </a:solidFill>
              <a:latin typeface="Calibri" pitchFamily="34" charset="0"/>
              <a:sym typeface="+mn-ea"/>
            </a:endParaRPr>
          </a:p>
        </p:txBody>
      </p:sp>
      <p:sp>
        <p:nvSpPr>
          <p:cNvPr id="2" name="矩形 1"/>
          <p:cNvSpPr/>
          <p:nvPr/>
        </p:nvSpPr>
        <p:spPr bwMode="auto">
          <a:xfrm>
            <a:off x="49213" y="-12700"/>
            <a:ext cx="1498451"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181365828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b="1" dirty="0" smtClean="0">
                <a:solidFill>
                  <a:srgbClr val="FF0000"/>
                </a:solidFill>
                <a:latin typeface="黑体" pitchFamily="49" charset="-122"/>
                <a:ea typeface="黑体" pitchFamily="49" charset="-122"/>
              </a:rPr>
              <a:t>大数据诞生</a:t>
            </a:r>
            <a:r>
              <a:rPr lang="en-US" altLang="zh-CN" b="1" dirty="0" smtClean="0">
                <a:solidFill>
                  <a:srgbClr val="FF0000"/>
                </a:solidFill>
                <a:latin typeface="黑体" pitchFamily="49" charset="-122"/>
                <a:ea typeface="黑体" pitchFamily="49" charset="-122"/>
              </a:rPr>
              <a:t>2</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043608" y="1595666"/>
            <a:ext cx="6984776" cy="3666667"/>
          </a:xfrm>
          <a:prstGeom prst="rect">
            <a:avLst/>
          </a:prstGeom>
        </p:spPr>
      </p:pic>
    </p:spTree>
    <p:extLst>
      <p:ext uri="{BB962C8B-B14F-4D97-AF65-F5344CB8AC3E}">
        <p14:creationId xmlns:p14="http://schemas.microsoft.com/office/powerpoint/2010/main" val="1967157623"/>
      </p:ext>
    </p:extLst>
  </p:cSld>
  <p:clrMapOvr>
    <a:masterClrMapping/>
  </p:clrMapOvr>
  <p:transition>
    <p:wedg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0" y="-136525"/>
            <a:ext cx="9242425" cy="7070725"/>
          </a:xfrm>
          <a:prstGeom prst="rect">
            <a:avLst/>
          </a:prstGeom>
          <a:noFill/>
          <a:ln w="9525">
            <a:noFill/>
          </a:ln>
        </p:spPr>
      </p:pic>
      <p:sp>
        <p:nvSpPr>
          <p:cNvPr id="26626" name="Title 1"/>
          <p:cNvSpPr/>
          <p:nvPr/>
        </p:nvSpPr>
        <p:spPr>
          <a:xfrm>
            <a:off x="0" y="692150"/>
            <a:ext cx="9144000" cy="2089150"/>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400" b="1" dirty="0" smtClean="0">
                <a:solidFill>
                  <a:srgbClr val="FF0000"/>
                </a:solidFill>
                <a:latin typeface="黑体" pitchFamily="49" charset="-122"/>
                <a:ea typeface="黑体" pitchFamily="49" charset="-122"/>
              </a:rPr>
              <a:t>大数据与人工智能安全</a:t>
            </a:r>
            <a:endParaRPr lang="en-US" altLang="zh-CN" sz="4400" b="1" dirty="0">
              <a:solidFill>
                <a:srgbClr val="FF0000"/>
              </a:solidFill>
              <a:latin typeface="黑体" pitchFamily="49" charset="-122"/>
              <a:ea typeface="黑体" pitchFamily="49" charset="-122"/>
            </a:endParaRPr>
          </a:p>
        </p:txBody>
      </p:sp>
      <p:sp>
        <p:nvSpPr>
          <p:cNvPr id="11" name="副标题 2"/>
          <p:cNvSpPr/>
          <p:nvPr/>
        </p:nvSpPr>
        <p:spPr bwMode="auto">
          <a:xfrm>
            <a:off x="2339752" y="2420888"/>
            <a:ext cx="6480399" cy="29511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lnSpc>
                <a:spcPct val="80000"/>
              </a:lnSpc>
              <a:buNone/>
            </a:pPr>
            <a:endParaRPr lang="en-US" altLang="zh-CN" sz="900" dirty="0">
              <a:effectLst>
                <a:outerShdw blurRad="38100" dist="38100" dir="2700000">
                  <a:srgbClr val="C0C0C0"/>
                </a:outerShdw>
              </a:effectLst>
              <a:latin typeface="Verdana" panose="020B0804030504040204" pitchFamily="34" charset="0"/>
              <a:sym typeface="+mn-ea"/>
            </a:endParaRPr>
          </a:p>
          <a:p>
            <a:pPr marL="0" lvl="0" indent="0" algn="r" eaLnBrk="1" hangingPunct="1">
              <a:lnSpc>
                <a:spcPct val="80000"/>
              </a:lnSpc>
              <a:buNone/>
            </a:pPr>
            <a:endParaRPr lang="en-US" altLang="zh-CN" sz="700" dirty="0">
              <a:effectLst>
                <a:outerShdw blurRad="38100" dist="38100" dir="2700000">
                  <a:srgbClr val="C0C0C0"/>
                </a:outerShdw>
              </a:effectLst>
              <a:latin typeface="Verdana" panose="020B0804030504040204" pitchFamily="34" charset="0"/>
              <a:sym typeface="+mn-ea"/>
            </a:endParaRPr>
          </a:p>
          <a:p>
            <a:pPr eaLnBrk="1" hangingPunct="1">
              <a:lnSpc>
                <a:spcPct val="80000"/>
              </a:lnSpc>
            </a:pPr>
            <a:r>
              <a:rPr lang="zh-CN" altLang="en-US" sz="2800" b="1" dirty="0" smtClean="0">
                <a:solidFill>
                  <a:srgbClr val="0D0D0D"/>
                </a:solidFill>
                <a:effectLst>
                  <a:outerShdw blurRad="38100" dist="38100" dir="2700000">
                    <a:srgbClr val="C0C0C0"/>
                  </a:outerShdw>
                </a:effectLst>
                <a:latin typeface="Arial" panose="020B0604020202090204" pitchFamily="34" charset="0"/>
                <a:sym typeface="+mn-ea"/>
              </a:rPr>
              <a:t>大数据和</a:t>
            </a:r>
            <a:r>
              <a:rPr lang="en-US" altLang="zh-CN" sz="2800" b="1" dirty="0" smtClean="0">
                <a:solidFill>
                  <a:srgbClr val="0D0D0D"/>
                </a:solidFill>
                <a:effectLst>
                  <a:outerShdw blurRad="38100" dist="38100" dir="2700000">
                    <a:srgbClr val="C0C0C0"/>
                  </a:outerShdw>
                </a:effectLst>
                <a:latin typeface="Arial" panose="020B0604020202090204" pitchFamily="34" charset="0"/>
                <a:sym typeface="+mn-ea"/>
              </a:rPr>
              <a:t>AI</a:t>
            </a:r>
            <a:endParaRPr lang="en-US" altLang="zh-CN" sz="2800" b="1" dirty="0">
              <a:solidFill>
                <a:srgbClr val="0D0D0D"/>
              </a:solidFill>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sz="2800" b="1" dirty="0">
              <a:solidFill>
                <a:srgbClr val="000000"/>
              </a:solidFill>
              <a:latin typeface="Calibri" pitchFamily="34" charset="0"/>
              <a:sym typeface="+mn-ea"/>
            </a:endParaRPr>
          </a:p>
          <a:p>
            <a:pPr eaLnBrk="1" hangingPunct="1">
              <a:lnSpc>
                <a:spcPct val="80000"/>
              </a:lnSpc>
            </a:pPr>
            <a:r>
              <a:rPr lang="zh-CN" altLang="en-US" sz="2800" b="1" dirty="0" smtClean="0">
                <a:solidFill>
                  <a:schemeClr val="accent1"/>
                </a:solidFill>
                <a:latin typeface="Calibri" pitchFamily="34" charset="0"/>
                <a:sym typeface="+mn-ea"/>
              </a:rPr>
              <a:t>大数据、</a:t>
            </a:r>
            <a:r>
              <a:rPr lang="en-US" altLang="zh-CN" sz="2800" b="1" dirty="0" smtClean="0">
                <a:solidFill>
                  <a:schemeClr val="accent1"/>
                </a:solidFill>
                <a:latin typeface="Calibri" pitchFamily="34" charset="0"/>
                <a:sym typeface="+mn-ea"/>
              </a:rPr>
              <a:t>AI</a:t>
            </a:r>
            <a:r>
              <a:rPr lang="zh-CN" altLang="en-US" sz="2800" b="1" dirty="0" smtClean="0">
                <a:solidFill>
                  <a:schemeClr val="accent1"/>
                </a:solidFill>
                <a:latin typeface="Calibri" pitchFamily="34" charset="0"/>
                <a:sym typeface="+mn-ea"/>
              </a:rPr>
              <a:t>和网络安全</a:t>
            </a:r>
            <a:endParaRPr lang="en-US" altLang="zh-CN" sz="2800" b="1" dirty="0" smtClean="0">
              <a:solidFill>
                <a:schemeClr val="accent1"/>
              </a:solidFill>
              <a:latin typeface="Calibri" pitchFamily="34" charset="0"/>
              <a:sym typeface="+mn-ea"/>
            </a:endParaRPr>
          </a:p>
          <a:p>
            <a:pPr eaLnBrk="1" hangingPunct="1">
              <a:lnSpc>
                <a:spcPct val="80000"/>
              </a:lnSpc>
            </a:pPr>
            <a:endParaRPr lang="en-US" altLang="zh-CN" sz="2800" b="1" dirty="0">
              <a:solidFill>
                <a:srgbClr val="000000"/>
              </a:solidFill>
              <a:latin typeface="Calibri" pitchFamily="34" charset="0"/>
              <a:sym typeface="+mn-ea"/>
            </a:endParaRPr>
          </a:p>
          <a:p>
            <a:pPr eaLnBrk="1" hangingPunct="1">
              <a:lnSpc>
                <a:spcPct val="80000"/>
              </a:lnSpc>
            </a:pPr>
            <a:r>
              <a:rPr lang="zh-CN" altLang="en-US" sz="2800" b="1" dirty="0" smtClean="0">
                <a:solidFill>
                  <a:srgbClr val="000000"/>
                </a:solidFill>
                <a:latin typeface="Calibri" pitchFamily="34" charset="0"/>
                <a:sym typeface="+mn-ea"/>
              </a:rPr>
              <a:t>大数据、</a:t>
            </a:r>
            <a:r>
              <a:rPr lang="en-US" altLang="zh-CN" sz="2800" b="1" dirty="0" smtClean="0">
                <a:solidFill>
                  <a:srgbClr val="000000"/>
                </a:solidFill>
                <a:latin typeface="Calibri" pitchFamily="34" charset="0"/>
                <a:sym typeface="+mn-ea"/>
              </a:rPr>
              <a:t>AI</a:t>
            </a:r>
            <a:r>
              <a:rPr lang="zh-CN" altLang="en-US" sz="2800" b="1" dirty="0" smtClean="0">
                <a:solidFill>
                  <a:srgbClr val="000000"/>
                </a:solidFill>
                <a:latin typeface="Calibri" pitchFamily="34" charset="0"/>
                <a:sym typeface="+mn-ea"/>
              </a:rPr>
              <a:t>和国家总体安全观</a:t>
            </a:r>
            <a:endParaRPr lang="en-US" altLang="zh-CN" sz="2800" b="1" dirty="0" smtClean="0">
              <a:solidFill>
                <a:srgbClr val="000000"/>
              </a:solidFill>
              <a:latin typeface="Calibri" pitchFamily="34" charset="0"/>
              <a:sym typeface="+mn-ea"/>
            </a:endParaRPr>
          </a:p>
          <a:p>
            <a:pPr eaLnBrk="1" hangingPunct="1">
              <a:lnSpc>
                <a:spcPct val="80000"/>
              </a:lnSpc>
            </a:pPr>
            <a:endParaRPr lang="en-US" altLang="zh-CN" sz="2400" b="1" dirty="0">
              <a:solidFill>
                <a:srgbClr val="000000"/>
              </a:solidFill>
              <a:latin typeface="Calibri" pitchFamily="34" charset="0"/>
              <a:sym typeface="+mn-ea"/>
            </a:endParaRPr>
          </a:p>
          <a:p>
            <a:pPr eaLnBrk="1" hangingPunct="1">
              <a:lnSpc>
                <a:spcPct val="80000"/>
              </a:lnSpc>
            </a:pPr>
            <a:endParaRPr lang="en-US" altLang="zh-CN" sz="2400" b="1" dirty="0" smtClean="0">
              <a:solidFill>
                <a:srgbClr val="000000"/>
              </a:solidFill>
              <a:latin typeface="Calibri" pitchFamily="34" charset="0"/>
              <a:sym typeface="+mn-ea"/>
            </a:endParaRPr>
          </a:p>
          <a:p>
            <a:pPr eaLnBrk="1" hangingPunct="1">
              <a:lnSpc>
                <a:spcPct val="80000"/>
              </a:lnSpc>
            </a:pPr>
            <a:endParaRPr lang="en-US" altLang="zh-CN" sz="2400" dirty="0">
              <a:solidFill>
                <a:srgbClr val="000000"/>
              </a:solidFill>
              <a:latin typeface="Calibri" pitchFamily="34" charset="0"/>
              <a:sym typeface="+mn-ea"/>
            </a:endParaRPr>
          </a:p>
          <a:p>
            <a:pPr eaLnBrk="1" hangingPunct="1">
              <a:lnSpc>
                <a:spcPct val="80000"/>
              </a:lnSpc>
            </a:pPr>
            <a:endParaRPr lang="en-US" altLang="zh-CN" sz="2400" dirty="0" smtClean="0">
              <a:solidFill>
                <a:srgbClr val="000000"/>
              </a:solidFill>
              <a:latin typeface="Calibri" pitchFamily="34" charset="0"/>
              <a:sym typeface="+mn-ea"/>
            </a:endParaRPr>
          </a:p>
          <a:p>
            <a:pPr eaLnBrk="1" hangingPunct="1">
              <a:lnSpc>
                <a:spcPct val="80000"/>
              </a:lnSpc>
            </a:pPr>
            <a:endParaRPr lang="zh-CN" altLang="en-US" sz="2400" dirty="0">
              <a:solidFill>
                <a:srgbClr val="000000"/>
              </a:solidFill>
              <a:latin typeface="Calibri" pitchFamily="34" charset="0"/>
              <a:sym typeface="+mn-ea"/>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140004109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0" y="-136525"/>
            <a:ext cx="9242425" cy="7070725"/>
          </a:xfrm>
          <a:prstGeom prst="rect">
            <a:avLst/>
          </a:prstGeom>
          <a:noFill/>
          <a:ln w="9525">
            <a:noFill/>
          </a:ln>
        </p:spPr>
      </p:pic>
      <p:sp>
        <p:nvSpPr>
          <p:cNvPr id="26626" name="Title 1"/>
          <p:cNvSpPr/>
          <p:nvPr/>
        </p:nvSpPr>
        <p:spPr>
          <a:xfrm>
            <a:off x="0" y="692150"/>
            <a:ext cx="9144000" cy="2089150"/>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4400" b="1" dirty="0" smtClean="0">
                <a:solidFill>
                  <a:srgbClr val="FF0000"/>
                </a:solidFill>
                <a:latin typeface="黑体" pitchFamily="49" charset="-122"/>
                <a:ea typeface="黑体" pitchFamily="49" charset="-122"/>
              </a:rPr>
              <a:t>2 </a:t>
            </a:r>
            <a:r>
              <a:rPr lang="zh-CN" altLang="en-US" sz="4400" b="1" dirty="0" smtClean="0">
                <a:solidFill>
                  <a:srgbClr val="FF0000"/>
                </a:solidFill>
                <a:latin typeface="黑体" pitchFamily="49" charset="-122"/>
                <a:ea typeface="黑体" pitchFamily="49" charset="-122"/>
              </a:rPr>
              <a:t>大数据、</a:t>
            </a:r>
            <a:r>
              <a:rPr lang="en-US" altLang="zh-CN" sz="4400" b="1" dirty="0" smtClean="0">
                <a:solidFill>
                  <a:srgbClr val="FF0000"/>
                </a:solidFill>
                <a:latin typeface="黑体" pitchFamily="49" charset="-122"/>
                <a:ea typeface="黑体" pitchFamily="49" charset="-122"/>
              </a:rPr>
              <a:t>AI</a:t>
            </a:r>
            <a:r>
              <a:rPr lang="zh-CN" altLang="en-US" sz="4400" b="1" dirty="0" smtClean="0">
                <a:solidFill>
                  <a:srgbClr val="FF0000"/>
                </a:solidFill>
                <a:latin typeface="黑体" pitchFamily="49" charset="-122"/>
                <a:ea typeface="黑体" pitchFamily="49" charset="-122"/>
              </a:rPr>
              <a:t>与网络安全</a:t>
            </a:r>
            <a:endParaRPr lang="en-US" altLang="zh-CN" sz="4400" b="1" dirty="0">
              <a:solidFill>
                <a:srgbClr val="FF0000"/>
              </a:solidFill>
              <a:latin typeface="黑体" pitchFamily="49" charset="-122"/>
              <a:ea typeface="黑体" pitchFamily="49" charset="-122"/>
            </a:endParaRPr>
          </a:p>
        </p:txBody>
      </p:sp>
      <p:sp>
        <p:nvSpPr>
          <p:cNvPr id="11" name="副标题 2"/>
          <p:cNvSpPr/>
          <p:nvPr/>
        </p:nvSpPr>
        <p:spPr bwMode="auto">
          <a:xfrm>
            <a:off x="2339752" y="2420888"/>
            <a:ext cx="6480399" cy="29511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lnSpc>
                <a:spcPct val="80000"/>
              </a:lnSpc>
              <a:buNone/>
            </a:pPr>
            <a:endParaRPr lang="en-US" altLang="zh-CN" sz="900" dirty="0">
              <a:effectLst>
                <a:outerShdw blurRad="38100" dist="38100" dir="2700000">
                  <a:srgbClr val="C0C0C0"/>
                </a:outerShdw>
              </a:effectLst>
              <a:latin typeface="Verdana" panose="020B0804030504040204" pitchFamily="34" charset="0"/>
              <a:sym typeface="+mn-ea"/>
            </a:endParaRPr>
          </a:p>
          <a:p>
            <a:pPr marL="0" lvl="0" indent="0" algn="r" eaLnBrk="1" hangingPunct="1">
              <a:lnSpc>
                <a:spcPct val="80000"/>
              </a:lnSpc>
              <a:buNone/>
            </a:pPr>
            <a:endParaRPr lang="en-US" altLang="zh-CN" sz="700" dirty="0">
              <a:effectLst>
                <a:outerShdw blurRad="38100" dist="38100" dir="2700000">
                  <a:srgbClr val="C0C0C0"/>
                </a:outerShdw>
              </a:effectLst>
              <a:latin typeface="Verdana" panose="020B0804030504040204" pitchFamily="34" charset="0"/>
              <a:sym typeface="+mn-ea"/>
            </a:endParaRPr>
          </a:p>
          <a:p>
            <a:pPr eaLnBrk="1" hangingPunct="1">
              <a:lnSpc>
                <a:spcPct val="80000"/>
              </a:lnSpc>
            </a:pPr>
            <a:r>
              <a:rPr lang="zh-CN" altLang="en-US" sz="2800" b="1" dirty="0" smtClean="0">
                <a:solidFill>
                  <a:schemeClr val="accent1"/>
                </a:solidFill>
                <a:effectLst>
                  <a:outerShdw blurRad="38100" dist="38100" dir="2700000">
                    <a:srgbClr val="C0C0C0"/>
                  </a:outerShdw>
                </a:effectLst>
                <a:latin typeface="Arial" panose="020B0604020202090204" pitchFamily="34" charset="0"/>
                <a:sym typeface="+mn-ea"/>
              </a:rPr>
              <a:t>大数据和</a:t>
            </a:r>
            <a:r>
              <a:rPr lang="en-US" altLang="zh-CN" sz="2800" b="1" dirty="0" smtClean="0">
                <a:solidFill>
                  <a:schemeClr val="accent1"/>
                </a:solidFill>
                <a:effectLst>
                  <a:outerShdw blurRad="38100" dist="38100" dir="2700000">
                    <a:srgbClr val="C0C0C0"/>
                  </a:outerShdw>
                </a:effectLst>
                <a:latin typeface="Arial" panose="020B0604020202090204" pitchFamily="34" charset="0"/>
                <a:sym typeface="+mn-ea"/>
              </a:rPr>
              <a:t>AI</a:t>
            </a:r>
            <a:r>
              <a:rPr lang="zh-CN" altLang="en-US" sz="2800" b="1" dirty="0" smtClean="0">
                <a:solidFill>
                  <a:schemeClr val="accent1"/>
                </a:solidFill>
                <a:effectLst>
                  <a:outerShdw blurRad="38100" dist="38100" dir="2700000">
                    <a:srgbClr val="C0C0C0"/>
                  </a:outerShdw>
                </a:effectLst>
                <a:latin typeface="Arial" panose="020B0604020202090204" pitchFamily="34" charset="0"/>
                <a:sym typeface="+mn-ea"/>
              </a:rPr>
              <a:t>的自身安全</a:t>
            </a:r>
            <a:endParaRPr lang="en-US" altLang="zh-CN" sz="2800" b="1" dirty="0">
              <a:solidFill>
                <a:schemeClr val="accent1"/>
              </a:solidFill>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sz="2800" b="1" dirty="0">
              <a:solidFill>
                <a:srgbClr val="000000"/>
              </a:solidFill>
              <a:latin typeface="Calibri" pitchFamily="34" charset="0"/>
              <a:sym typeface="+mn-ea"/>
            </a:endParaRPr>
          </a:p>
          <a:p>
            <a:pPr marL="0" indent="0" eaLnBrk="1" hangingPunct="1">
              <a:lnSpc>
                <a:spcPct val="80000"/>
              </a:lnSpc>
              <a:buNone/>
            </a:pPr>
            <a:endParaRPr lang="en-US" altLang="zh-CN" sz="2800" b="1" dirty="0">
              <a:solidFill>
                <a:srgbClr val="000000"/>
              </a:solidFill>
              <a:latin typeface="Calibri" pitchFamily="34" charset="0"/>
              <a:sym typeface="+mn-ea"/>
            </a:endParaRPr>
          </a:p>
          <a:p>
            <a:pPr eaLnBrk="1" hangingPunct="1">
              <a:lnSpc>
                <a:spcPct val="80000"/>
              </a:lnSpc>
            </a:pPr>
            <a:r>
              <a:rPr lang="zh-CN" altLang="en-US" sz="2800" b="1" dirty="0" smtClean="0">
                <a:solidFill>
                  <a:srgbClr val="000000"/>
                </a:solidFill>
                <a:latin typeface="Calibri" pitchFamily="34" charset="0"/>
                <a:sym typeface="+mn-ea"/>
              </a:rPr>
              <a:t>基于大数据和</a:t>
            </a:r>
            <a:r>
              <a:rPr lang="en-US" altLang="zh-CN" sz="2800" b="1" dirty="0" smtClean="0">
                <a:solidFill>
                  <a:srgbClr val="000000"/>
                </a:solidFill>
                <a:latin typeface="Calibri" pitchFamily="34" charset="0"/>
                <a:sym typeface="+mn-ea"/>
              </a:rPr>
              <a:t>AI</a:t>
            </a:r>
            <a:r>
              <a:rPr lang="zh-CN" altLang="en-US" sz="2800" b="1" dirty="0" smtClean="0">
                <a:solidFill>
                  <a:srgbClr val="000000"/>
                </a:solidFill>
                <a:latin typeface="Calibri" pitchFamily="34" charset="0"/>
                <a:sym typeface="+mn-ea"/>
              </a:rPr>
              <a:t>的安全</a:t>
            </a:r>
            <a:endParaRPr lang="en-US" altLang="zh-CN" sz="2800" b="1" dirty="0" smtClean="0">
              <a:solidFill>
                <a:srgbClr val="000000"/>
              </a:solidFill>
              <a:latin typeface="Calibri" pitchFamily="34" charset="0"/>
              <a:sym typeface="+mn-ea"/>
            </a:endParaRPr>
          </a:p>
          <a:p>
            <a:pPr eaLnBrk="1" hangingPunct="1">
              <a:lnSpc>
                <a:spcPct val="80000"/>
              </a:lnSpc>
            </a:pPr>
            <a:endParaRPr lang="en-US" altLang="zh-CN" sz="2400" b="1" dirty="0">
              <a:solidFill>
                <a:srgbClr val="000000"/>
              </a:solidFill>
              <a:latin typeface="Calibri" pitchFamily="34" charset="0"/>
              <a:sym typeface="+mn-ea"/>
            </a:endParaRPr>
          </a:p>
          <a:p>
            <a:pPr eaLnBrk="1" hangingPunct="1">
              <a:lnSpc>
                <a:spcPct val="80000"/>
              </a:lnSpc>
            </a:pPr>
            <a:endParaRPr lang="en-US" altLang="zh-CN" sz="2400" b="1" dirty="0" smtClean="0">
              <a:solidFill>
                <a:srgbClr val="000000"/>
              </a:solidFill>
              <a:latin typeface="Calibri" pitchFamily="34" charset="0"/>
              <a:sym typeface="+mn-ea"/>
            </a:endParaRPr>
          </a:p>
          <a:p>
            <a:pPr eaLnBrk="1" hangingPunct="1">
              <a:lnSpc>
                <a:spcPct val="80000"/>
              </a:lnSpc>
            </a:pPr>
            <a:endParaRPr lang="en-US" altLang="zh-CN" sz="2400" dirty="0">
              <a:solidFill>
                <a:srgbClr val="000000"/>
              </a:solidFill>
              <a:latin typeface="Calibri" pitchFamily="34" charset="0"/>
              <a:sym typeface="+mn-ea"/>
            </a:endParaRPr>
          </a:p>
          <a:p>
            <a:pPr eaLnBrk="1" hangingPunct="1">
              <a:lnSpc>
                <a:spcPct val="80000"/>
              </a:lnSpc>
            </a:pPr>
            <a:endParaRPr lang="en-US" altLang="zh-CN" sz="2400" dirty="0" smtClean="0">
              <a:solidFill>
                <a:srgbClr val="000000"/>
              </a:solidFill>
              <a:latin typeface="Calibri" pitchFamily="34" charset="0"/>
              <a:sym typeface="+mn-ea"/>
            </a:endParaRPr>
          </a:p>
          <a:p>
            <a:pPr eaLnBrk="1" hangingPunct="1">
              <a:lnSpc>
                <a:spcPct val="80000"/>
              </a:lnSpc>
            </a:pPr>
            <a:endParaRPr lang="zh-CN" altLang="en-US" sz="2400" dirty="0">
              <a:solidFill>
                <a:srgbClr val="000000"/>
              </a:solidFill>
              <a:latin typeface="Calibri" pitchFamily="34" charset="0"/>
              <a:sym typeface="+mn-ea"/>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16539798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0" y="-136525"/>
            <a:ext cx="9242425" cy="7070725"/>
          </a:xfrm>
          <a:prstGeom prst="rect">
            <a:avLst/>
          </a:prstGeom>
          <a:noFill/>
          <a:ln w="9525">
            <a:noFill/>
          </a:ln>
        </p:spPr>
      </p:pic>
      <p:sp>
        <p:nvSpPr>
          <p:cNvPr id="26626" name="Title 1"/>
          <p:cNvSpPr/>
          <p:nvPr/>
        </p:nvSpPr>
        <p:spPr>
          <a:xfrm>
            <a:off x="150136" y="468884"/>
            <a:ext cx="9144000" cy="1440706"/>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400" b="1" dirty="0" smtClean="0">
                <a:solidFill>
                  <a:srgbClr val="FF0000"/>
                </a:solidFill>
                <a:latin typeface="黑体" pitchFamily="49" charset="-122"/>
                <a:ea typeface="黑体" pitchFamily="49" charset="-122"/>
              </a:rPr>
              <a:t>大数据与</a:t>
            </a:r>
            <a:r>
              <a:rPr lang="en-US" altLang="zh-CN" sz="4400" b="1" dirty="0" smtClean="0">
                <a:solidFill>
                  <a:srgbClr val="FF0000"/>
                </a:solidFill>
                <a:latin typeface="黑体" pitchFamily="49" charset="-122"/>
                <a:ea typeface="黑体" pitchFamily="49" charset="-122"/>
              </a:rPr>
              <a:t>AI</a:t>
            </a:r>
            <a:r>
              <a:rPr lang="zh-CN" altLang="en-US" sz="4400" b="1" dirty="0" smtClean="0">
                <a:solidFill>
                  <a:srgbClr val="FF0000"/>
                </a:solidFill>
                <a:latin typeface="黑体" pitchFamily="49" charset="-122"/>
                <a:ea typeface="黑体" pitchFamily="49" charset="-122"/>
              </a:rPr>
              <a:t>自身安全</a:t>
            </a:r>
            <a:endParaRPr lang="en-US" altLang="zh-CN" sz="4400" b="1" dirty="0">
              <a:solidFill>
                <a:srgbClr val="FF0000"/>
              </a:solidFill>
              <a:latin typeface="黑体" pitchFamily="49" charset="-122"/>
              <a:ea typeface="黑体" pitchFamily="49" charset="-122"/>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
        <p:nvSpPr>
          <p:cNvPr id="6" name="Content Placeholder 2">
            <a:extLst>
              <a:ext uri="{FF2B5EF4-FFF2-40B4-BE49-F238E27FC236}">
                <a16:creationId xmlns="" xmlns:a16="http://schemas.microsoft.com/office/drawing/2014/main" id="{9EABE548-EDCE-5A46-81FD-18F80328CDCB}"/>
              </a:ext>
            </a:extLst>
          </p:cNvPr>
          <p:cNvSpPr txBox="1">
            <a:spLocks/>
          </p:cNvSpPr>
          <p:nvPr/>
        </p:nvSpPr>
        <p:spPr>
          <a:xfrm>
            <a:off x="75666" y="1700808"/>
            <a:ext cx="8915400" cy="4177048"/>
          </a:xfrm>
          <a:prstGeom prst="rect">
            <a:avLst/>
          </a:prstGeom>
          <a:noFill/>
          <a:ln w="9525">
            <a:noFill/>
          </a:ln>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eaLnBrk="1" fontAlgn="base" hangingPunct="1">
              <a:spcBef>
                <a:spcPct val="20000"/>
              </a:spcBef>
              <a:spcAft>
                <a:spcPct val="0"/>
              </a:spcAft>
              <a:buNone/>
              <a:defRPr kumimoji="1" sz="2000">
                <a:solidFill>
                  <a:schemeClr val="tx1"/>
                </a:solidFill>
                <a:latin typeface="+mn-lt"/>
                <a:ea typeface="+mn-ea"/>
              </a:defRPr>
            </a:lvl6pPr>
            <a:lvl7pPr marL="2743200" indent="0" algn="ctr" rtl="0" eaLnBrk="1" fontAlgn="base" hangingPunct="1">
              <a:spcBef>
                <a:spcPct val="20000"/>
              </a:spcBef>
              <a:spcAft>
                <a:spcPct val="0"/>
              </a:spcAft>
              <a:buNone/>
              <a:defRPr kumimoji="1" sz="2000">
                <a:solidFill>
                  <a:schemeClr val="tx1"/>
                </a:solidFill>
                <a:latin typeface="+mn-lt"/>
                <a:ea typeface="+mn-ea"/>
              </a:defRPr>
            </a:lvl7pPr>
            <a:lvl8pPr marL="3200400" indent="0" algn="ctr" rtl="0" eaLnBrk="1" fontAlgn="base" hangingPunct="1">
              <a:spcBef>
                <a:spcPct val="20000"/>
              </a:spcBef>
              <a:spcAft>
                <a:spcPct val="0"/>
              </a:spcAft>
              <a:buNone/>
              <a:defRPr kumimoji="1" sz="2000">
                <a:solidFill>
                  <a:schemeClr val="tx1"/>
                </a:solidFill>
                <a:latin typeface="+mn-lt"/>
                <a:ea typeface="+mn-ea"/>
              </a:defRPr>
            </a:lvl8pPr>
            <a:lvl9pPr marL="3657600" indent="0" algn="ctr" rtl="0" eaLnBrk="1" fontAlgn="base" hangingPunct="1">
              <a:spcBef>
                <a:spcPct val="20000"/>
              </a:spcBef>
              <a:spcAft>
                <a:spcPct val="0"/>
              </a:spcAft>
              <a:buNone/>
              <a:defRPr kumimoji="1" sz="2000">
                <a:solidFill>
                  <a:schemeClr val="tx1"/>
                </a:solidFill>
                <a:latin typeface="+mn-lt"/>
                <a:ea typeface="+mn-ea"/>
              </a:defRPr>
            </a:lvl9pPr>
          </a:lstStyle>
          <a:p>
            <a:pPr algn="l"/>
            <a:r>
              <a:rPr lang="en-US" altLang="zh-CN" sz="2000" dirty="0"/>
              <a:t>2020 </a:t>
            </a:r>
            <a:r>
              <a:rPr lang="zh-CN" altLang="en-US" sz="2000" dirty="0"/>
              <a:t>年 </a:t>
            </a:r>
            <a:r>
              <a:rPr lang="en-US" altLang="zh-CN" sz="2000" dirty="0"/>
              <a:t>5 </a:t>
            </a:r>
            <a:r>
              <a:rPr lang="zh-CN" altLang="en-US" sz="2000" dirty="0"/>
              <a:t>月，我国</a:t>
            </a:r>
            <a:r>
              <a:rPr lang="en-US" altLang="zh-CN" sz="2000" dirty="0"/>
              <a:t>《</a:t>
            </a:r>
            <a:r>
              <a:rPr lang="zh-CN" altLang="en-US" sz="2000" dirty="0"/>
              <a:t>政府工作报告</a:t>
            </a:r>
            <a:r>
              <a:rPr lang="en-US" altLang="zh-CN" sz="2000" dirty="0"/>
              <a:t>》</a:t>
            </a:r>
            <a:r>
              <a:rPr lang="zh-CN" altLang="en-US" sz="2000" dirty="0"/>
              <a:t>提出以 </a:t>
            </a:r>
            <a:r>
              <a:rPr lang="en-US" altLang="zh-CN" sz="2000" dirty="0"/>
              <a:t>5G、</a:t>
            </a:r>
            <a:r>
              <a:rPr lang="zh-CN" altLang="en-US" sz="2000" dirty="0"/>
              <a:t>人工智能等为代表的新型基础设施建设政策，此举按下了人工智能国家战略推进的快进键</a:t>
            </a:r>
            <a:r>
              <a:rPr lang="zh-CN" altLang="en-US" sz="2000" dirty="0" smtClean="0"/>
              <a:t>。人工智能</a:t>
            </a:r>
            <a:r>
              <a:rPr lang="zh-CN" altLang="en-US" sz="2000" dirty="0"/>
              <a:t>基础设施却潜藏安全风险。以机器学习开源框架平台和预训练模型库为代表的算法基础设施，因开发者蓄意破坏或代码实现不完善面临诸多风险。</a:t>
            </a:r>
            <a:endParaRPr lang="en-US" altLang="zh-CN" sz="2000" dirty="0"/>
          </a:p>
          <a:p>
            <a:pPr algn="l"/>
            <a:endParaRPr lang="en-US" altLang="zh-CN" sz="2000" dirty="0"/>
          </a:p>
          <a:p>
            <a:pPr marL="800100" lvl="1" indent="-342900" algn="l">
              <a:buFont typeface="Arial" panose="020B0604020202020204" pitchFamily="34" charset="0"/>
              <a:buChar char="•"/>
            </a:pPr>
            <a:r>
              <a:rPr lang="en-US" altLang="zh-CN" sz="2000" dirty="0"/>
              <a:t>2020 </a:t>
            </a:r>
            <a:r>
              <a:rPr lang="zh-CN" altLang="en-US" sz="2000" dirty="0"/>
              <a:t>年 </a:t>
            </a:r>
            <a:r>
              <a:rPr lang="en-US" altLang="zh-CN" sz="2000" dirty="0"/>
              <a:t>9 </a:t>
            </a:r>
            <a:r>
              <a:rPr lang="zh-CN" altLang="en-US" sz="2000" dirty="0"/>
              <a:t>月，安全厂商 </a:t>
            </a:r>
            <a:r>
              <a:rPr lang="en-US" altLang="zh-CN" sz="2000" dirty="0"/>
              <a:t>360 </a:t>
            </a:r>
            <a:r>
              <a:rPr lang="zh-CN" altLang="en-US" sz="2000" dirty="0"/>
              <a:t>公开披露谷歌开源框架平台</a:t>
            </a:r>
            <a:r>
              <a:rPr lang="en-US" altLang="zh-CN" sz="2000" dirty="0" err="1"/>
              <a:t>TensorFlow</a:t>
            </a:r>
            <a:r>
              <a:rPr lang="en-US" altLang="zh-CN" sz="2000" dirty="0"/>
              <a:t> </a:t>
            </a:r>
            <a:r>
              <a:rPr lang="zh-CN" altLang="en-US" sz="2000" dirty="0"/>
              <a:t>存在 </a:t>
            </a:r>
            <a:r>
              <a:rPr lang="en-US" altLang="zh-CN" sz="2000" dirty="0"/>
              <a:t>24 </a:t>
            </a:r>
            <a:r>
              <a:rPr lang="zh-CN" altLang="en-US" sz="2000" dirty="0"/>
              <a:t>个安全漏洞。</a:t>
            </a:r>
            <a:endParaRPr lang="en-US" altLang="zh-CN" sz="2000" dirty="0"/>
          </a:p>
          <a:p>
            <a:pPr marL="800100" lvl="1" indent="-342900" algn="l">
              <a:buFont typeface="Arial" panose="020B0604020202020204" pitchFamily="34" charset="0"/>
              <a:buChar char="•"/>
            </a:pPr>
            <a:r>
              <a:rPr lang="en-US" altLang="zh-CN" sz="2000" dirty="0"/>
              <a:t>2020 </a:t>
            </a:r>
            <a:r>
              <a:rPr lang="zh-CN" altLang="en-US" sz="2000" dirty="0"/>
              <a:t>年，美国麻省理工学院的研究人员通过实验证实 </a:t>
            </a:r>
            <a:r>
              <a:rPr lang="en-US" altLang="zh-CN" sz="2000" dirty="0"/>
              <a:t>CIFAR-100-LT、ImageNet-LT、SVHN-LT </a:t>
            </a:r>
            <a:r>
              <a:rPr lang="zh-CN" altLang="en-US" sz="2000" dirty="0"/>
              <a:t>等广泛应用的数据集存在严重不均衡问题。</a:t>
            </a:r>
            <a:endParaRPr lang="en-US" altLang="zh-CN" sz="2000" dirty="0"/>
          </a:p>
        </p:txBody>
      </p:sp>
    </p:spTree>
    <p:extLst>
      <p:ext uri="{BB962C8B-B14F-4D97-AF65-F5344CB8AC3E}">
        <p14:creationId xmlns:p14="http://schemas.microsoft.com/office/powerpoint/2010/main" val="161509930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大数据与人工智能自身安全</a:t>
            </a:r>
            <a:endParaRPr lang="zh-CN" altLang="en-US" dirty="0">
              <a:solidFill>
                <a:srgbClr val="FF0000"/>
              </a:solidFill>
              <a:latin typeface="黑体" pitchFamily="49" charset="-122"/>
              <a:ea typeface="黑体" pitchFamily="49" charset="-122"/>
            </a:endParaRPr>
          </a:p>
        </p:txBody>
      </p:sp>
      <p:sp>
        <p:nvSpPr>
          <p:cNvPr id="7" name="Content Placeholder 2">
            <a:extLst>
              <a:ext uri="{FF2B5EF4-FFF2-40B4-BE49-F238E27FC236}">
                <a16:creationId xmlns="" xmlns:a16="http://schemas.microsoft.com/office/drawing/2014/main" id="{A17AE875-64C3-3E45-A7C1-93D0910AD496}"/>
              </a:ext>
            </a:extLst>
          </p:cNvPr>
          <p:cNvSpPr>
            <a:spLocks noGrp="1"/>
          </p:cNvSpPr>
          <p:nvPr>
            <p:ph idx="1"/>
          </p:nvPr>
        </p:nvSpPr>
        <p:spPr>
          <a:xfrm>
            <a:off x="755576" y="1772816"/>
            <a:ext cx="8915400" cy="3777622"/>
          </a:xfrm>
        </p:spPr>
        <p:txBody>
          <a:bodyPr/>
          <a:lstStyle/>
          <a:p>
            <a:r>
              <a:rPr lang="zh-CN" altLang="en-US" sz="2400" dirty="0" smtClean="0"/>
              <a:t>威胁</a:t>
            </a:r>
            <a:r>
              <a:rPr lang="zh-CN" altLang="en-US" sz="2400" dirty="0"/>
              <a:t>物理环境安全。应用于农业、化工、核工业等领域的智能系统非正常运行或遭受攻击，可能破坏土壤、海洋、大气等环境安全。</a:t>
            </a:r>
            <a:endParaRPr lang="en-US" altLang="zh-CN" sz="2400" dirty="0"/>
          </a:p>
          <a:p>
            <a:r>
              <a:rPr lang="zh-CN" altLang="en-US" sz="2400" dirty="0" smtClean="0"/>
              <a:t>威胁</a:t>
            </a:r>
            <a:r>
              <a:rPr lang="zh-CN" altLang="en-US" sz="2400" dirty="0"/>
              <a:t>人身财产安全。自动驾驶、无人机、医疗机器人、智慧金融等智能系统的非正常运行将可能直接危害人类身体健康和财产安全。</a:t>
            </a:r>
            <a:endParaRPr lang="en-US" altLang="zh-CN" sz="2400" dirty="0"/>
          </a:p>
          <a:p>
            <a:r>
              <a:rPr lang="zh-CN" altLang="en-US" sz="2400" dirty="0" smtClean="0"/>
              <a:t>威胁</a:t>
            </a:r>
            <a:r>
              <a:rPr lang="zh-CN" altLang="en-US" sz="2400" dirty="0"/>
              <a:t>国家社会安全。不法分子恶意利用基于人工智能的换脸换声技术伪造政治领袖和公众人物的高逼真度新闻视频，可能引发民众骚乱甚至国内动乱，威胁国家安全。</a:t>
            </a:r>
            <a:endParaRPr lang="en-US" sz="2400" dirty="0"/>
          </a:p>
        </p:txBody>
      </p:sp>
    </p:spTree>
    <p:extLst>
      <p:ext uri="{BB962C8B-B14F-4D97-AF65-F5344CB8AC3E}">
        <p14:creationId xmlns:p14="http://schemas.microsoft.com/office/powerpoint/2010/main" val="797883546"/>
      </p:ext>
    </p:extLst>
  </p:cSld>
  <p:clrMapOvr>
    <a:masterClrMapping/>
  </p:clrMapOvr>
  <p:transition>
    <p:wedg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大数据与人工智能自身安全</a:t>
            </a:r>
            <a:endParaRPr lang="zh-CN" altLang="en-US" dirty="0">
              <a:solidFill>
                <a:srgbClr val="FF0000"/>
              </a:solidFill>
              <a:latin typeface="黑体" pitchFamily="49" charset="-122"/>
              <a:ea typeface="黑体" pitchFamily="49" charset="-122"/>
            </a:endParaRPr>
          </a:p>
        </p:txBody>
      </p:sp>
      <p:sp>
        <p:nvSpPr>
          <p:cNvPr id="7" name="Content Placeholder 2">
            <a:extLst>
              <a:ext uri="{FF2B5EF4-FFF2-40B4-BE49-F238E27FC236}">
                <a16:creationId xmlns="" xmlns:a16="http://schemas.microsoft.com/office/drawing/2014/main" id="{A17AE875-64C3-3E45-A7C1-93D0910AD496}"/>
              </a:ext>
            </a:extLst>
          </p:cNvPr>
          <p:cNvSpPr>
            <a:spLocks noGrp="1"/>
          </p:cNvSpPr>
          <p:nvPr>
            <p:ph idx="1"/>
          </p:nvPr>
        </p:nvSpPr>
        <p:spPr>
          <a:xfrm>
            <a:off x="755576" y="1772816"/>
            <a:ext cx="8915400" cy="3777622"/>
          </a:xfrm>
        </p:spPr>
        <p:txBody>
          <a:bodyPr/>
          <a:lstStyle/>
          <a:p>
            <a:r>
              <a:rPr lang="zh-CN" altLang="en-US" dirty="0" smtClean="0"/>
              <a:t>数据安全性</a:t>
            </a:r>
            <a:endParaRPr lang="en-US" altLang="zh-CN" dirty="0" smtClean="0"/>
          </a:p>
          <a:p>
            <a:pPr marL="0" indent="0">
              <a:buNone/>
            </a:pPr>
            <a:r>
              <a:rPr lang="en-US" altLang="zh-CN" dirty="0"/>
              <a:t> </a:t>
            </a:r>
            <a:r>
              <a:rPr lang="en-US" altLang="zh-CN" dirty="0" smtClean="0"/>
              <a:t>    -- </a:t>
            </a:r>
            <a:r>
              <a:rPr lang="zh-CN" altLang="en-US" dirty="0" smtClean="0"/>
              <a:t>指人工智能算法所依赖的数据的安全性</a:t>
            </a:r>
            <a:endParaRPr lang="en-US" altLang="zh-CN" dirty="0" smtClean="0"/>
          </a:p>
          <a:p>
            <a:r>
              <a:rPr lang="zh-CN" altLang="en-US" dirty="0" smtClean="0"/>
              <a:t>模型安全性</a:t>
            </a:r>
            <a:endParaRPr lang="en-US" altLang="zh-CN" dirty="0"/>
          </a:p>
          <a:p>
            <a:pPr lvl="1"/>
            <a:r>
              <a:rPr lang="zh-CN" altLang="en-US" dirty="0"/>
              <a:t>指人工智能算法或模型的自身安全性</a:t>
            </a:r>
            <a:endParaRPr lang="en-US" altLang="zh-CN" dirty="0"/>
          </a:p>
          <a:p>
            <a:r>
              <a:rPr lang="zh-CN" altLang="en-US" dirty="0" smtClean="0"/>
              <a:t>环境</a:t>
            </a:r>
            <a:r>
              <a:rPr lang="zh-CN" altLang="en-US" dirty="0"/>
              <a:t>安全性</a:t>
            </a:r>
            <a:endParaRPr lang="en-US" altLang="zh-CN" dirty="0"/>
          </a:p>
          <a:p>
            <a:pPr lvl="1"/>
            <a:r>
              <a:rPr lang="zh-CN" altLang="en-US" dirty="0"/>
              <a:t>指人工智能算法或模型在训练、实现或运行时，依赖的外部环境的安全性</a:t>
            </a:r>
            <a:endParaRPr lang="en-US" altLang="zh-CN" dirty="0"/>
          </a:p>
          <a:p>
            <a:endParaRPr lang="en-US" sz="2400" dirty="0"/>
          </a:p>
        </p:txBody>
      </p:sp>
    </p:spTree>
    <p:extLst>
      <p:ext uri="{BB962C8B-B14F-4D97-AF65-F5344CB8AC3E}">
        <p14:creationId xmlns:p14="http://schemas.microsoft.com/office/powerpoint/2010/main" val="3553969419"/>
      </p:ext>
    </p:extLst>
  </p:cSld>
  <p:clrMapOvr>
    <a:masterClrMapping/>
  </p:clrMapOvr>
  <p:transition>
    <p:wedg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人工智能数据安全</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p:txBody>
          <a:bodyPr/>
          <a:lstStyle/>
          <a:p>
            <a:r>
              <a:rPr lang="zh-CN" altLang="en-US" dirty="0" smtClean="0"/>
              <a:t>人工智能本身面临的数据安全</a:t>
            </a:r>
            <a:endParaRPr lang="en-US" altLang="zh-CN" dirty="0" smtClean="0"/>
          </a:p>
          <a:p>
            <a:endParaRPr lang="en-US" altLang="zh-CN" dirty="0"/>
          </a:p>
          <a:p>
            <a:r>
              <a:rPr lang="zh-CN" altLang="en-US" dirty="0" smtClean="0"/>
              <a:t>人工智能应用导致的数据安全</a:t>
            </a:r>
            <a:endParaRPr lang="en-US" altLang="zh-CN" dirty="0" smtClean="0"/>
          </a:p>
          <a:p>
            <a:endParaRPr lang="en-US" altLang="zh-CN" dirty="0"/>
          </a:p>
          <a:p>
            <a:r>
              <a:rPr lang="zh-CN" altLang="en-US" dirty="0" smtClean="0"/>
              <a:t>人工智能应用加剧的数据治理</a:t>
            </a:r>
            <a:endParaRPr lang="zh-CN" altLang="en-US" dirty="0"/>
          </a:p>
        </p:txBody>
      </p:sp>
    </p:spTree>
    <p:extLst>
      <p:ext uri="{BB962C8B-B14F-4D97-AF65-F5344CB8AC3E}">
        <p14:creationId xmlns:p14="http://schemas.microsoft.com/office/powerpoint/2010/main" val="2328517542"/>
      </p:ext>
    </p:extLst>
  </p:cSld>
  <p:clrMapOvr>
    <a:masterClrMapping/>
  </p:clrMapOvr>
  <p:transition>
    <p:wedg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人工智能本身面临的数据安全</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p:txBody>
          <a:bodyPr/>
          <a:lstStyle/>
          <a:p>
            <a:r>
              <a:rPr lang="zh-CN" altLang="en-US" dirty="0" smtClean="0"/>
              <a:t>训练阶段数据污染</a:t>
            </a:r>
            <a:endParaRPr lang="en-US" altLang="zh-CN" dirty="0" smtClean="0"/>
          </a:p>
          <a:p>
            <a:endParaRPr lang="en-US" altLang="zh-CN" dirty="0"/>
          </a:p>
          <a:p>
            <a:r>
              <a:rPr lang="zh-CN" altLang="en-US" dirty="0" smtClean="0"/>
              <a:t>运行阶段数据异常</a:t>
            </a:r>
            <a:endParaRPr lang="en-US" altLang="zh-CN" dirty="0" smtClean="0"/>
          </a:p>
          <a:p>
            <a:endParaRPr lang="en-US" altLang="zh-CN" dirty="0"/>
          </a:p>
          <a:p>
            <a:r>
              <a:rPr lang="zh-CN" altLang="en-US" dirty="0" smtClean="0"/>
              <a:t>模型窃取攻击还原训练数据</a:t>
            </a:r>
            <a:endParaRPr lang="en-US" altLang="zh-CN" dirty="0" smtClean="0"/>
          </a:p>
          <a:p>
            <a:endParaRPr lang="en-US" altLang="zh-CN" dirty="0"/>
          </a:p>
          <a:p>
            <a:r>
              <a:rPr lang="zh-CN" altLang="en-US" dirty="0" smtClean="0"/>
              <a:t>开源框架导致数据泄露</a:t>
            </a:r>
            <a:endParaRPr lang="zh-CN" altLang="en-US" dirty="0"/>
          </a:p>
        </p:txBody>
      </p:sp>
    </p:spTree>
    <p:extLst>
      <p:ext uri="{BB962C8B-B14F-4D97-AF65-F5344CB8AC3E}">
        <p14:creationId xmlns:p14="http://schemas.microsoft.com/office/powerpoint/2010/main" val="4048211319"/>
      </p:ext>
    </p:extLst>
  </p:cSld>
  <p:clrMapOvr>
    <a:masterClrMapping/>
  </p:clrMapOvr>
  <p:transition>
    <p:wedg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人工智能应用导致的数据安全</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p:txBody>
          <a:bodyPr/>
          <a:lstStyle/>
          <a:p>
            <a:r>
              <a:rPr lang="zh-CN" altLang="en-US" dirty="0" smtClean="0"/>
              <a:t>个人数据过度采集</a:t>
            </a:r>
            <a:endParaRPr lang="en-US" altLang="zh-CN" dirty="0" smtClean="0"/>
          </a:p>
          <a:p>
            <a:pPr marL="0" indent="0">
              <a:buNone/>
            </a:pPr>
            <a:endParaRPr lang="en-US" altLang="zh-CN" dirty="0" smtClean="0"/>
          </a:p>
          <a:p>
            <a:r>
              <a:rPr lang="zh-CN" altLang="en-US" dirty="0" smtClean="0"/>
              <a:t>放大数据偏见，导致社会歧视</a:t>
            </a:r>
            <a:endParaRPr lang="en-US" altLang="zh-CN" dirty="0" smtClean="0"/>
          </a:p>
          <a:p>
            <a:endParaRPr lang="en-US" altLang="zh-CN" dirty="0"/>
          </a:p>
          <a:p>
            <a:r>
              <a:rPr lang="zh-CN" altLang="en-US" dirty="0" smtClean="0"/>
              <a:t>数据资源滥用，加大治理风险</a:t>
            </a:r>
            <a:endParaRPr lang="en-US" altLang="zh-CN" dirty="0" smtClean="0"/>
          </a:p>
          <a:p>
            <a:endParaRPr lang="en-US" altLang="zh-CN" dirty="0"/>
          </a:p>
          <a:p>
            <a:r>
              <a:rPr lang="zh-CN" altLang="en-US" dirty="0" smtClean="0"/>
              <a:t>数据智能窃取风险</a:t>
            </a:r>
            <a:endParaRPr lang="zh-CN" altLang="en-US" dirty="0"/>
          </a:p>
        </p:txBody>
      </p:sp>
    </p:spTree>
    <p:extLst>
      <p:ext uri="{BB962C8B-B14F-4D97-AF65-F5344CB8AC3E}">
        <p14:creationId xmlns:p14="http://schemas.microsoft.com/office/powerpoint/2010/main" val="2919619225"/>
      </p:ext>
    </p:extLst>
  </p:cSld>
  <p:clrMapOvr>
    <a:masterClrMapping/>
  </p:clrMapOvr>
  <p:transition>
    <p:wedg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人工智能应用加剧的数据治理</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p:txBody>
          <a:bodyPr/>
          <a:lstStyle/>
          <a:p>
            <a:r>
              <a:rPr lang="zh-CN" altLang="en-US" dirty="0" smtClean="0"/>
              <a:t>数据权属：个人和行业</a:t>
            </a:r>
            <a:endParaRPr lang="en-US" altLang="zh-CN" dirty="0" smtClean="0"/>
          </a:p>
          <a:p>
            <a:endParaRPr lang="en-US" altLang="zh-CN" dirty="0"/>
          </a:p>
          <a:p>
            <a:r>
              <a:rPr lang="zh-CN" altLang="en-US" dirty="0" smtClean="0"/>
              <a:t>数据违规跨境风险</a:t>
            </a:r>
            <a:endParaRPr lang="en-US" altLang="zh-CN" dirty="0" smtClean="0"/>
          </a:p>
          <a:p>
            <a:pPr marL="0" indent="0">
              <a:buNone/>
            </a:pPr>
            <a:endParaRPr lang="en-US" altLang="zh-CN" dirty="0"/>
          </a:p>
        </p:txBody>
      </p:sp>
    </p:spTree>
    <p:extLst>
      <p:ext uri="{BB962C8B-B14F-4D97-AF65-F5344CB8AC3E}">
        <p14:creationId xmlns:p14="http://schemas.microsoft.com/office/powerpoint/2010/main" val="1022544810"/>
      </p:ext>
    </p:extLst>
  </p:cSld>
  <p:clrMapOvr>
    <a:masterClrMapping/>
  </p:clrMapOvr>
  <p:transition>
    <p:wedg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人工智能模型安全</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p:txBody>
          <a:bodyPr/>
          <a:lstStyle/>
          <a:p>
            <a:r>
              <a:rPr lang="zh-CN" altLang="en-US" dirty="0" smtClean="0"/>
              <a:t>对抗样本</a:t>
            </a:r>
            <a:endParaRPr lang="en-US" altLang="zh-CN" dirty="0" smtClean="0"/>
          </a:p>
          <a:p>
            <a:r>
              <a:rPr lang="zh-CN" altLang="en-US" dirty="0" smtClean="0"/>
              <a:t>后门攻击</a:t>
            </a:r>
            <a:endParaRPr lang="en-US" altLang="zh-CN" dirty="0" smtClean="0"/>
          </a:p>
          <a:p>
            <a:r>
              <a:rPr lang="zh-CN" altLang="en-US" dirty="0" smtClean="0"/>
              <a:t>深度伪造</a:t>
            </a:r>
            <a:endParaRPr lang="en-US" altLang="zh-CN" dirty="0" smtClean="0"/>
          </a:p>
          <a:p>
            <a:r>
              <a:rPr lang="zh-CN" altLang="en-US" dirty="0" smtClean="0"/>
              <a:t>可解释性</a:t>
            </a:r>
            <a:endParaRPr lang="zh-CN" altLang="en-US" dirty="0"/>
          </a:p>
        </p:txBody>
      </p:sp>
    </p:spTree>
    <p:extLst>
      <p:ext uri="{BB962C8B-B14F-4D97-AF65-F5344CB8AC3E}">
        <p14:creationId xmlns:p14="http://schemas.microsoft.com/office/powerpoint/2010/main" val="975206119"/>
      </p:ext>
    </p:extLst>
  </p:cSld>
  <p:clrMapOvr>
    <a:masterClrMapping/>
  </p:clrMapOvr>
  <p:transition>
    <p:wedg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b="1" dirty="0" smtClean="0">
                <a:solidFill>
                  <a:srgbClr val="FF0000"/>
                </a:solidFill>
                <a:latin typeface="黑体" pitchFamily="49" charset="-122"/>
                <a:ea typeface="黑体" pitchFamily="49" charset="-122"/>
              </a:rPr>
              <a:t>数据大爆炸</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331641" y="1919476"/>
            <a:ext cx="6696744" cy="3813780"/>
          </a:xfrm>
          <a:prstGeom prst="rect">
            <a:avLst/>
          </a:prstGeom>
        </p:spPr>
      </p:pic>
    </p:spTree>
    <p:extLst>
      <p:ext uri="{BB962C8B-B14F-4D97-AF65-F5344CB8AC3E}">
        <p14:creationId xmlns:p14="http://schemas.microsoft.com/office/powerpoint/2010/main" val="3500058696"/>
      </p:ext>
    </p:extLst>
  </p:cSld>
  <p:clrMapOvr>
    <a:masterClrMapping/>
  </p:clrMapOvr>
  <p:transition>
    <p:wedg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对抗样本</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p:txBody>
          <a:bodyPr/>
          <a:lstStyle/>
          <a:p>
            <a:r>
              <a:rPr lang="zh-CN" altLang="en-US" dirty="0" smtClean="0"/>
              <a:t>白盒攻击：修改模型</a:t>
            </a:r>
            <a:endParaRPr lang="en-US" altLang="zh-CN" dirty="0" smtClean="0"/>
          </a:p>
          <a:p>
            <a:endParaRPr lang="en-US" altLang="zh-CN" dirty="0"/>
          </a:p>
          <a:p>
            <a:r>
              <a:rPr lang="zh-CN" altLang="en-US" dirty="0" smtClean="0"/>
              <a:t>黑盒攻击：修改数据</a:t>
            </a:r>
            <a:endParaRPr lang="zh-CN" altLang="en-US" dirty="0"/>
          </a:p>
        </p:txBody>
      </p:sp>
    </p:spTree>
    <p:extLst>
      <p:ext uri="{BB962C8B-B14F-4D97-AF65-F5344CB8AC3E}">
        <p14:creationId xmlns:p14="http://schemas.microsoft.com/office/powerpoint/2010/main" val="3581800385"/>
      </p:ext>
    </p:extLst>
  </p:cSld>
  <p:clrMapOvr>
    <a:masterClrMapping/>
  </p:clrMapOvr>
  <p:transition>
    <p:wedg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后门攻击</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p:txBody>
          <a:bodyPr/>
          <a:lstStyle/>
          <a:p>
            <a:r>
              <a:rPr lang="zh-CN" altLang="en-US" dirty="0" smtClean="0"/>
              <a:t>篡改训练数据</a:t>
            </a:r>
            <a:endParaRPr lang="en-US" altLang="zh-CN" dirty="0" smtClean="0"/>
          </a:p>
          <a:p>
            <a:pPr marL="0" indent="0">
              <a:buNone/>
            </a:pPr>
            <a:endParaRPr lang="en-US" altLang="zh-CN" dirty="0" smtClean="0"/>
          </a:p>
          <a:p>
            <a:r>
              <a:rPr lang="zh-CN" altLang="en-US" dirty="0" smtClean="0"/>
              <a:t>篡改模型参数</a:t>
            </a:r>
            <a:endParaRPr lang="en-US" altLang="zh-CN" dirty="0" smtClean="0"/>
          </a:p>
          <a:p>
            <a:endParaRPr lang="en-US" altLang="zh-CN" dirty="0"/>
          </a:p>
          <a:p>
            <a:r>
              <a:rPr lang="zh-CN" altLang="en-US" dirty="0" smtClean="0"/>
              <a:t>木马样本数据</a:t>
            </a:r>
            <a:endParaRPr lang="en-US" altLang="zh-CN" dirty="0" smtClean="0"/>
          </a:p>
          <a:p>
            <a:pPr marL="0" indent="0">
              <a:buNone/>
            </a:pPr>
            <a:endParaRPr lang="en-US" altLang="zh-CN" dirty="0"/>
          </a:p>
        </p:txBody>
      </p:sp>
    </p:spTree>
    <p:extLst>
      <p:ext uri="{BB962C8B-B14F-4D97-AF65-F5344CB8AC3E}">
        <p14:creationId xmlns:p14="http://schemas.microsoft.com/office/powerpoint/2010/main" val="1940179995"/>
      </p:ext>
    </p:extLst>
  </p:cSld>
  <p:clrMapOvr>
    <a:masterClrMapping/>
  </p:clrMapOvr>
  <p:transition>
    <p:wedg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深度伪造</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323528" y="1981200"/>
            <a:ext cx="8496944" cy="4114800"/>
          </a:xfrm>
        </p:spPr>
        <p:txBody>
          <a:bodyPr/>
          <a:lstStyle/>
          <a:p>
            <a:r>
              <a:rPr lang="en-US" altLang="zh-CN" dirty="0" err="1" smtClean="0"/>
              <a:t>Deepfake</a:t>
            </a:r>
            <a:r>
              <a:rPr lang="zh-CN" altLang="en-US" dirty="0"/>
              <a:t>正逐步进化为一种新型</a:t>
            </a:r>
            <a:r>
              <a:rPr lang="zh-CN" altLang="en-US" dirty="0" smtClean="0"/>
              <a:t>“病毒”</a:t>
            </a:r>
            <a:endParaRPr lang="en-US" altLang="zh-CN" dirty="0" smtClean="0"/>
          </a:p>
          <a:p>
            <a:pPr marL="0" indent="0">
              <a:buNone/>
            </a:pPr>
            <a:endParaRPr lang="en-US" altLang="zh-CN" dirty="0"/>
          </a:p>
          <a:p>
            <a:r>
              <a:rPr lang="zh-CN" altLang="en-US" dirty="0" smtClean="0"/>
              <a:t>中国</a:t>
            </a:r>
            <a:r>
              <a:rPr lang="zh-CN" altLang="en-US" dirty="0"/>
              <a:t>国家网信</a:t>
            </a:r>
            <a:r>
              <a:rPr lang="zh-CN" altLang="en-US" dirty="0" smtClean="0"/>
              <a:t>办指出</a:t>
            </a:r>
            <a:r>
              <a:rPr lang="zh-CN" altLang="en-US" dirty="0"/>
              <a:t>自</a:t>
            </a:r>
            <a:r>
              <a:rPr lang="en-US" altLang="zh-CN" dirty="0"/>
              <a:t>2020</a:t>
            </a:r>
            <a:r>
              <a:rPr lang="zh-CN" altLang="en-US" dirty="0"/>
              <a:t>年</a:t>
            </a:r>
            <a:r>
              <a:rPr lang="en-US" altLang="zh-CN" dirty="0"/>
              <a:t>1</a:t>
            </a:r>
            <a:r>
              <a:rPr lang="zh-CN" altLang="en-US" dirty="0"/>
              <a:t>月</a:t>
            </a:r>
            <a:r>
              <a:rPr lang="en-US" altLang="zh-CN" dirty="0"/>
              <a:t>1</a:t>
            </a:r>
            <a:r>
              <a:rPr lang="zh-CN" altLang="en-US" dirty="0"/>
              <a:t>日起，</a:t>
            </a:r>
            <a:r>
              <a:rPr lang="en-US" altLang="zh-CN" dirty="0"/>
              <a:t>AI</a:t>
            </a:r>
            <a:r>
              <a:rPr lang="zh-CN" altLang="en-US" dirty="0"/>
              <a:t>造假视频不得随意</a:t>
            </a:r>
            <a:r>
              <a:rPr lang="zh-CN" altLang="en-US" dirty="0" smtClean="0"/>
              <a:t>发布，不得</a:t>
            </a:r>
            <a:r>
              <a:rPr lang="zh-CN" altLang="en-US" dirty="0"/>
              <a:t>利用</a:t>
            </a:r>
            <a:r>
              <a:rPr lang="en-US" altLang="zh-CN" dirty="0"/>
              <a:t>AI</a:t>
            </a:r>
            <a:r>
              <a:rPr lang="zh-CN" altLang="en-US" dirty="0"/>
              <a:t>造假技术发布虚假新闻、部署</a:t>
            </a:r>
            <a:r>
              <a:rPr lang="en-US" altLang="zh-CN" dirty="0"/>
              <a:t>AI</a:t>
            </a:r>
            <a:r>
              <a:rPr lang="zh-CN" altLang="en-US" dirty="0"/>
              <a:t>造假音视频鉴别技术和健全辟谣机制等。</a:t>
            </a:r>
            <a:endParaRPr lang="en-US" altLang="zh-CN" dirty="0"/>
          </a:p>
          <a:p>
            <a:pPr marL="0" indent="0">
              <a:buNone/>
            </a:pPr>
            <a:endParaRPr lang="en-US" altLang="zh-CN" dirty="0"/>
          </a:p>
        </p:txBody>
      </p:sp>
    </p:spTree>
    <p:extLst>
      <p:ext uri="{BB962C8B-B14F-4D97-AF65-F5344CB8AC3E}">
        <p14:creationId xmlns:p14="http://schemas.microsoft.com/office/powerpoint/2010/main" val="950267481"/>
      </p:ext>
    </p:extLst>
  </p:cSld>
  <p:clrMapOvr>
    <a:masterClrMapping/>
  </p:clrMapOvr>
  <p:transition>
    <p:wedg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可解释性</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324544" y="1981200"/>
            <a:ext cx="9361040" cy="4114800"/>
          </a:xfrm>
        </p:spPr>
        <p:txBody>
          <a:bodyPr/>
          <a:lstStyle/>
          <a:p>
            <a:r>
              <a:rPr lang="zh-CN" altLang="en-US" dirty="0"/>
              <a:t> </a:t>
            </a:r>
            <a:r>
              <a:rPr lang="zh-CN" altLang="en-US" dirty="0" smtClean="0"/>
              <a:t>谷歌给</a:t>
            </a:r>
            <a:r>
              <a:rPr lang="zh-CN" altLang="en-US" dirty="0"/>
              <a:t>出一个关于可解释性的</a:t>
            </a:r>
            <a:r>
              <a:rPr lang="zh-CN" altLang="en-US" dirty="0" smtClean="0"/>
              <a:t>定义：“</a:t>
            </a:r>
            <a:r>
              <a:rPr lang="en-US" altLang="zh-CN" dirty="0"/>
              <a:t>Interpretation is the process of giving explanations to Human”。</a:t>
            </a:r>
          </a:p>
          <a:p>
            <a:r>
              <a:rPr lang="zh-CN" altLang="en-US" dirty="0" smtClean="0"/>
              <a:t>可</a:t>
            </a:r>
            <a:r>
              <a:rPr lang="zh-CN" altLang="en-US" dirty="0"/>
              <a:t>解释</a:t>
            </a:r>
            <a:r>
              <a:rPr lang="zh-CN" altLang="en-US" dirty="0" smtClean="0"/>
              <a:t>性差的原因来源于</a:t>
            </a:r>
            <a:r>
              <a:rPr lang="zh-CN" altLang="en-US" dirty="0"/>
              <a:t>对问题和任务了解得还不够充分</a:t>
            </a:r>
            <a:r>
              <a:rPr lang="zh-CN" altLang="en-US" dirty="0" smtClean="0"/>
              <a:t>。在</a:t>
            </a:r>
            <a:r>
              <a:rPr lang="zh-CN" altLang="en-US" dirty="0"/>
              <a:t>使用模型的过程中，</a:t>
            </a:r>
            <a:r>
              <a:rPr lang="zh-CN" altLang="en-US" dirty="0" smtClean="0"/>
              <a:t>只要能够提供关于</a:t>
            </a:r>
            <a:r>
              <a:rPr lang="zh-CN" altLang="en-US" dirty="0"/>
              <a:t>数据或模型的可以理解的信息，</a:t>
            </a:r>
            <a:r>
              <a:rPr lang="zh-CN" altLang="en-US" dirty="0" smtClean="0"/>
              <a:t>有助于充分</a:t>
            </a:r>
            <a:r>
              <a:rPr lang="zh-CN" altLang="en-US" dirty="0"/>
              <a:t>的发现知识、理解和解决问题的方法</a:t>
            </a:r>
            <a:r>
              <a:rPr lang="zh-CN" altLang="en-US" dirty="0" smtClean="0"/>
              <a:t>，都可归类</a:t>
            </a:r>
            <a:r>
              <a:rPr lang="zh-CN" altLang="en-US" dirty="0"/>
              <a:t>为可解释性方法。</a:t>
            </a:r>
            <a:endParaRPr lang="en-US" altLang="zh-CN" dirty="0"/>
          </a:p>
        </p:txBody>
      </p:sp>
    </p:spTree>
    <p:extLst>
      <p:ext uri="{BB962C8B-B14F-4D97-AF65-F5344CB8AC3E}">
        <p14:creationId xmlns:p14="http://schemas.microsoft.com/office/powerpoint/2010/main" val="4012257604"/>
      </p:ext>
    </p:extLst>
  </p:cSld>
  <p:clrMapOvr>
    <a:masterClrMapping/>
  </p:clrMapOvr>
  <p:transition>
    <p:wedg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人工智能环境安全</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827584" y="1981200"/>
            <a:ext cx="8208912" cy="4114800"/>
          </a:xfrm>
        </p:spPr>
        <p:txBody>
          <a:bodyPr/>
          <a:lstStyle/>
          <a:p>
            <a:r>
              <a:rPr lang="en-US" altLang="zh-CN" dirty="0" smtClean="0"/>
              <a:t>AI: </a:t>
            </a:r>
            <a:r>
              <a:rPr lang="en-US" altLang="zh-CN" dirty="0" err="1" smtClean="0"/>
              <a:t>TensorFlow</a:t>
            </a:r>
            <a:r>
              <a:rPr lang="zh-CN" altLang="en-US" dirty="0" smtClean="0"/>
              <a:t>、</a:t>
            </a:r>
            <a:r>
              <a:rPr lang="en-US" altLang="zh-CN" dirty="0" err="1" smtClean="0"/>
              <a:t>Pytouch</a:t>
            </a:r>
            <a:endParaRPr lang="en-US" altLang="zh-CN" dirty="0" smtClean="0"/>
          </a:p>
          <a:p>
            <a:endParaRPr lang="en-US" altLang="zh-CN" dirty="0"/>
          </a:p>
          <a:p>
            <a:r>
              <a:rPr lang="zh-CN" altLang="en-US" dirty="0" smtClean="0"/>
              <a:t>大数据：</a:t>
            </a:r>
            <a:r>
              <a:rPr lang="en-US" altLang="zh-CN" dirty="0" smtClean="0"/>
              <a:t>Hadoop</a:t>
            </a:r>
            <a:r>
              <a:rPr lang="zh-CN" altLang="en-US" dirty="0" smtClean="0"/>
              <a:t>、</a:t>
            </a:r>
            <a:r>
              <a:rPr lang="en-US" altLang="zh-CN" dirty="0" err="1" smtClean="0"/>
              <a:t>Hbase</a:t>
            </a:r>
            <a:r>
              <a:rPr lang="zh-CN" altLang="en-US" dirty="0" smtClean="0"/>
              <a:t>、</a:t>
            </a:r>
            <a:r>
              <a:rPr lang="en-US" altLang="zh-CN" dirty="0" err="1" smtClean="0"/>
              <a:t>MongoDB</a:t>
            </a:r>
            <a:r>
              <a:rPr lang="zh-CN" altLang="en-US" dirty="0" smtClean="0"/>
              <a:t>、</a:t>
            </a:r>
            <a:r>
              <a:rPr lang="en-US" altLang="zh-CN" dirty="0" err="1" smtClean="0"/>
              <a:t>ElasticSearch</a:t>
            </a:r>
            <a:r>
              <a:rPr lang="zh-CN" altLang="en-US" dirty="0"/>
              <a:t> </a:t>
            </a:r>
            <a:endParaRPr lang="en-US" altLang="zh-CN" dirty="0"/>
          </a:p>
        </p:txBody>
      </p:sp>
    </p:spTree>
    <p:extLst>
      <p:ext uri="{BB962C8B-B14F-4D97-AF65-F5344CB8AC3E}">
        <p14:creationId xmlns:p14="http://schemas.microsoft.com/office/powerpoint/2010/main" val="2212299175"/>
      </p:ext>
    </p:extLst>
  </p:cSld>
  <p:clrMapOvr>
    <a:masterClrMapping/>
  </p:clrMapOvr>
  <p:transition>
    <p:wedg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0" y="-136525"/>
            <a:ext cx="9242425" cy="7070725"/>
          </a:xfrm>
          <a:prstGeom prst="rect">
            <a:avLst/>
          </a:prstGeom>
          <a:noFill/>
          <a:ln w="9525">
            <a:noFill/>
          </a:ln>
        </p:spPr>
      </p:pic>
      <p:sp>
        <p:nvSpPr>
          <p:cNvPr id="26626" name="Title 1"/>
          <p:cNvSpPr/>
          <p:nvPr/>
        </p:nvSpPr>
        <p:spPr>
          <a:xfrm>
            <a:off x="0" y="692150"/>
            <a:ext cx="9144000" cy="2089150"/>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4400" b="1" dirty="0" smtClean="0">
                <a:solidFill>
                  <a:srgbClr val="FF0000"/>
                </a:solidFill>
                <a:latin typeface="黑体" pitchFamily="49" charset="-122"/>
                <a:ea typeface="黑体" pitchFamily="49" charset="-122"/>
              </a:rPr>
              <a:t>2 </a:t>
            </a:r>
            <a:r>
              <a:rPr lang="zh-CN" altLang="en-US" sz="4400" b="1" dirty="0" smtClean="0">
                <a:solidFill>
                  <a:srgbClr val="FF0000"/>
                </a:solidFill>
                <a:latin typeface="黑体" pitchFamily="49" charset="-122"/>
                <a:ea typeface="黑体" pitchFamily="49" charset="-122"/>
              </a:rPr>
              <a:t>大数据、</a:t>
            </a:r>
            <a:r>
              <a:rPr lang="en-US" altLang="zh-CN" sz="4400" b="1" dirty="0" smtClean="0">
                <a:solidFill>
                  <a:srgbClr val="FF0000"/>
                </a:solidFill>
                <a:latin typeface="黑体" pitchFamily="49" charset="-122"/>
                <a:ea typeface="黑体" pitchFamily="49" charset="-122"/>
              </a:rPr>
              <a:t>AI</a:t>
            </a:r>
            <a:r>
              <a:rPr lang="zh-CN" altLang="en-US" sz="4400" b="1" dirty="0" smtClean="0">
                <a:solidFill>
                  <a:srgbClr val="FF0000"/>
                </a:solidFill>
                <a:latin typeface="黑体" pitchFamily="49" charset="-122"/>
                <a:ea typeface="黑体" pitchFamily="49" charset="-122"/>
              </a:rPr>
              <a:t>与网络安全</a:t>
            </a:r>
            <a:endParaRPr lang="en-US" altLang="zh-CN" sz="4400" b="1" dirty="0">
              <a:solidFill>
                <a:srgbClr val="FF0000"/>
              </a:solidFill>
              <a:latin typeface="黑体" pitchFamily="49" charset="-122"/>
              <a:ea typeface="黑体" pitchFamily="49" charset="-122"/>
            </a:endParaRPr>
          </a:p>
        </p:txBody>
      </p:sp>
      <p:sp>
        <p:nvSpPr>
          <p:cNvPr id="11" name="副标题 2"/>
          <p:cNvSpPr/>
          <p:nvPr/>
        </p:nvSpPr>
        <p:spPr bwMode="auto">
          <a:xfrm>
            <a:off x="2339752" y="2420888"/>
            <a:ext cx="6480399" cy="29511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lnSpc>
                <a:spcPct val="80000"/>
              </a:lnSpc>
              <a:buNone/>
            </a:pPr>
            <a:endParaRPr lang="en-US" altLang="zh-CN" sz="900" dirty="0">
              <a:effectLst>
                <a:outerShdw blurRad="38100" dist="38100" dir="2700000">
                  <a:srgbClr val="C0C0C0"/>
                </a:outerShdw>
              </a:effectLst>
              <a:latin typeface="Verdana" panose="020B0804030504040204" pitchFamily="34" charset="0"/>
              <a:sym typeface="+mn-ea"/>
            </a:endParaRPr>
          </a:p>
          <a:p>
            <a:pPr marL="0" lvl="0" indent="0" algn="r" eaLnBrk="1" hangingPunct="1">
              <a:lnSpc>
                <a:spcPct val="80000"/>
              </a:lnSpc>
              <a:buNone/>
            </a:pPr>
            <a:endParaRPr lang="en-US" altLang="zh-CN" sz="700" dirty="0">
              <a:effectLst>
                <a:outerShdw blurRad="38100" dist="38100" dir="2700000">
                  <a:srgbClr val="C0C0C0"/>
                </a:outerShdw>
              </a:effectLst>
              <a:latin typeface="Verdana" panose="020B0804030504040204" pitchFamily="34" charset="0"/>
              <a:sym typeface="+mn-ea"/>
            </a:endParaRPr>
          </a:p>
          <a:p>
            <a:pPr eaLnBrk="1" hangingPunct="1">
              <a:lnSpc>
                <a:spcPct val="80000"/>
              </a:lnSpc>
            </a:pPr>
            <a:r>
              <a:rPr lang="zh-CN" altLang="en-US" sz="2800" b="1" dirty="0" smtClean="0">
                <a:effectLst>
                  <a:outerShdw blurRad="38100" dist="38100" dir="2700000">
                    <a:srgbClr val="C0C0C0"/>
                  </a:outerShdw>
                </a:effectLst>
                <a:latin typeface="Arial" panose="020B0604020202090204" pitchFamily="34" charset="0"/>
                <a:sym typeface="+mn-ea"/>
              </a:rPr>
              <a:t>大数据和</a:t>
            </a:r>
            <a:r>
              <a:rPr lang="en-US" altLang="zh-CN" sz="2800" b="1" dirty="0" smtClean="0">
                <a:effectLst>
                  <a:outerShdw blurRad="38100" dist="38100" dir="2700000">
                    <a:srgbClr val="C0C0C0"/>
                  </a:outerShdw>
                </a:effectLst>
                <a:latin typeface="Arial" panose="020B0604020202090204" pitchFamily="34" charset="0"/>
                <a:sym typeface="+mn-ea"/>
              </a:rPr>
              <a:t>AI</a:t>
            </a:r>
            <a:r>
              <a:rPr lang="zh-CN" altLang="en-US" sz="2800" b="1" dirty="0" smtClean="0">
                <a:effectLst>
                  <a:outerShdw blurRad="38100" dist="38100" dir="2700000">
                    <a:srgbClr val="C0C0C0"/>
                  </a:outerShdw>
                </a:effectLst>
                <a:latin typeface="Arial" panose="020B0604020202090204" pitchFamily="34" charset="0"/>
                <a:sym typeface="+mn-ea"/>
              </a:rPr>
              <a:t>的自身安全</a:t>
            </a:r>
            <a:endParaRPr lang="en-US" altLang="zh-CN" sz="2800" b="1" dirty="0">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sz="2800" b="1" dirty="0">
              <a:solidFill>
                <a:srgbClr val="000000"/>
              </a:solidFill>
              <a:latin typeface="Calibri" pitchFamily="34" charset="0"/>
              <a:sym typeface="+mn-ea"/>
            </a:endParaRPr>
          </a:p>
          <a:p>
            <a:pPr marL="0" indent="0" eaLnBrk="1" hangingPunct="1">
              <a:lnSpc>
                <a:spcPct val="80000"/>
              </a:lnSpc>
              <a:buNone/>
            </a:pPr>
            <a:endParaRPr lang="en-US" altLang="zh-CN" sz="2800" b="1" dirty="0">
              <a:solidFill>
                <a:srgbClr val="000000"/>
              </a:solidFill>
              <a:latin typeface="Calibri" pitchFamily="34" charset="0"/>
              <a:sym typeface="+mn-ea"/>
            </a:endParaRPr>
          </a:p>
          <a:p>
            <a:pPr eaLnBrk="1" hangingPunct="1">
              <a:lnSpc>
                <a:spcPct val="80000"/>
              </a:lnSpc>
            </a:pPr>
            <a:r>
              <a:rPr lang="zh-CN" altLang="en-US" sz="2800" b="1" dirty="0" smtClean="0">
                <a:solidFill>
                  <a:schemeClr val="accent1"/>
                </a:solidFill>
                <a:latin typeface="Calibri" pitchFamily="34" charset="0"/>
                <a:sym typeface="+mn-ea"/>
              </a:rPr>
              <a:t>基于大数据和</a:t>
            </a:r>
            <a:r>
              <a:rPr lang="en-US" altLang="zh-CN" sz="2800" b="1" dirty="0" smtClean="0">
                <a:solidFill>
                  <a:schemeClr val="accent1"/>
                </a:solidFill>
                <a:latin typeface="Calibri" pitchFamily="34" charset="0"/>
                <a:sym typeface="+mn-ea"/>
              </a:rPr>
              <a:t>AI</a:t>
            </a:r>
            <a:r>
              <a:rPr lang="zh-CN" altLang="en-US" sz="2800" b="1" dirty="0" smtClean="0">
                <a:solidFill>
                  <a:schemeClr val="accent1"/>
                </a:solidFill>
                <a:latin typeface="Calibri" pitchFamily="34" charset="0"/>
                <a:sym typeface="+mn-ea"/>
              </a:rPr>
              <a:t>的安全</a:t>
            </a:r>
            <a:endParaRPr lang="en-US" altLang="zh-CN" sz="2800" b="1" dirty="0" smtClean="0">
              <a:solidFill>
                <a:schemeClr val="accent1"/>
              </a:solidFill>
              <a:latin typeface="Calibri" pitchFamily="34" charset="0"/>
              <a:sym typeface="+mn-ea"/>
            </a:endParaRPr>
          </a:p>
          <a:p>
            <a:pPr eaLnBrk="1" hangingPunct="1">
              <a:lnSpc>
                <a:spcPct val="80000"/>
              </a:lnSpc>
            </a:pPr>
            <a:endParaRPr lang="en-US" altLang="zh-CN" sz="2400" b="1" dirty="0">
              <a:solidFill>
                <a:srgbClr val="000000"/>
              </a:solidFill>
              <a:latin typeface="Calibri" pitchFamily="34" charset="0"/>
              <a:sym typeface="+mn-ea"/>
            </a:endParaRPr>
          </a:p>
          <a:p>
            <a:pPr eaLnBrk="1" hangingPunct="1">
              <a:lnSpc>
                <a:spcPct val="80000"/>
              </a:lnSpc>
            </a:pPr>
            <a:endParaRPr lang="en-US" altLang="zh-CN" sz="2400" b="1" dirty="0" smtClean="0">
              <a:solidFill>
                <a:srgbClr val="000000"/>
              </a:solidFill>
              <a:latin typeface="Calibri" pitchFamily="34" charset="0"/>
              <a:sym typeface="+mn-ea"/>
            </a:endParaRPr>
          </a:p>
          <a:p>
            <a:pPr eaLnBrk="1" hangingPunct="1">
              <a:lnSpc>
                <a:spcPct val="80000"/>
              </a:lnSpc>
            </a:pPr>
            <a:endParaRPr lang="en-US" altLang="zh-CN" sz="2400" dirty="0">
              <a:solidFill>
                <a:srgbClr val="000000"/>
              </a:solidFill>
              <a:latin typeface="Calibri" pitchFamily="34" charset="0"/>
              <a:sym typeface="+mn-ea"/>
            </a:endParaRPr>
          </a:p>
          <a:p>
            <a:pPr eaLnBrk="1" hangingPunct="1">
              <a:lnSpc>
                <a:spcPct val="80000"/>
              </a:lnSpc>
            </a:pPr>
            <a:endParaRPr lang="en-US" altLang="zh-CN" sz="2400" dirty="0" smtClean="0">
              <a:solidFill>
                <a:srgbClr val="000000"/>
              </a:solidFill>
              <a:latin typeface="Calibri" pitchFamily="34" charset="0"/>
              <a:sym typeface="+mn-ea"/>
            </a:endParaRPr>
          </a:p>
          <a:p>
            <a:pPr eaLnBrk="1" hangingPunct="1">
              <a:lnSpc>
                <a:spcPct val="80000"/>
              </a:lnSpc>
            </a:pPr>
            <a:endParaRPr lang="zh-CN" altLang="en-US" sz="2400" dirty="0">
              <a:solidFill>
                <a:srgbClr val="000000"/>
              </a:solidFill>
              <a:latin typeface="Calibri" pitchFamily="34" charset="0"/>
              <a:sym typeface="+mn-ea"/>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52218055"/>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0" y="-136525"/>
            <a:ext cx="9242425" cy="7070725"/>
          </a:xfrm>
          <a:prstGeom prst="rect">
            <a:avLst/>
          </a:prstGeom>
          <a:noFill/>
          <a:ln w="9525">
            <a:noFill/>
          </a:ln>
        </p:spPr>
      </p:pic>
      <p:sp>
        <p:nvSpPr>
          <p:cNvPr id="26626" name="Title 1"/>
          <p:cNvSpPr/>
          <p:nvPr/>
        </p:nvSpPr>
        <p:spPr>
          <a:xfrm>
            <a:off x="0" y="692150"/>
            <a:ext cx="9144000" cy="2089150"/>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400" b="1" dirty="0" smtClean="0">
                <a:solidFill>
                  <a:srgbClr val="FF0000"/>
                </a:solidFill>
                <a:latin typeface="黑体" pitchFamily="49" charset="-122"/>
                <a:ea typeface="黑体" pitchFamily="49" charset="-122"/>
              </a:rPr>
              <a:t>基于大数据和</a:t>
            </a:r>
            <a:r>
              <a:rPr lang="en-US" altLang="zh-CN" sz="4400" b="1" dirty="0" smtClean="0">
                <a:solidFill>
                  <a:srgbClr val="FF0000"/>
                </a:solidFill>
                <a:latin typeface="黑体" pitchFamily="49" charset="-122"/>
                <a:ea typeface="黑体" pitchFamily="49" charset="-122"/>
              </a:rPr>
              <a:t>AI</a:t>
            </a:r>
            <a:r>
              <a:rPr lang="zh-CN" altLang="en-US" sz="4400" b="1" dirty="0" smtClean="0">
                <a:solidFill>
                  <a:srgbClr val="FF0000"/>
                </a:solidFill>
                <a:latin typeface="黑体" pitchFamily="49" charset="-122"/>
                <a:ea typeface="黑体" pitchFamily="49" charset="-122"/>
              </a:rPr>
              <a:t>的安全</a:t>
            </a:r>
            <a:endParaRPr lang="en-US" altLang="zh-CN" sz="4400" b="1" dirty="0">
              <a:solidFill>
                <a:srgbClr val="FF0000"/>
              </a:solidFill>
              <a:latin typeface="黑体" pitchFamily="49" charset="-122"/>
              <a:ea typeface="黑体" pitchFamily="49" charset="-122"/>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pic>
        <p:nvPicPr>
          <p:cNvPr id="3" name="图片 2"/>
          <p:cNvPicPr>
            <a:picLocks noChangeAspect="1"/>
          </p:cNvPicPr>
          <p:nvPr/>
        </p:nvPicPr>
        <p:blipFill>
          <a:blip r:embed="rId4"/>
          <a:stretch>
            <a:fillRect/>
          </a:stretch>
        </p:blipFill>
        <p:spPr>
          <a:xfrm>
            <a:off x="1619672" y="2348880"/>
            <a:ext cx="5466667" cy="3133333"/>
          </a:xfrm>
          <a:prstGeom prst="rect">
            <a:avLst/>
          </a:prstGeom>
        </p:spPr>
      </p:pic>
      <p:sp>
        <p:nvSpPr>
          <p:cNvPr id="4" name="文本框 3"/>
          <p:cNvSpPr txBox="1"/>
          <p:nvPr/>
        </p:nvSpPr>
        <p:spPr>
          <a:xfrm>
            <a:off x="2771800" y="2852936"/>
            <a:ext cx="576064" cy="461665"/>
          </a:xfrm>
          <a:prstGeom prst="rect">
            <a:avLst/>
          </a:prstGeom>
          <a:noFill/>
        </p:spPr>
        <p:txBody>
          <a:bodyPr wrap="square" rtlCol="0">
            <a:spAutoFit/>
          </a:bodyPr>
          <a:lstStyle/>
          <a:p>
            <a:r>
              <a:rPr lang="en-US" altLang="zh-CN" dirty="0" smtClean="0"/>
              <a:t>I</a:t>
            </a:r>
            <a:endParaRPr lang="zh-CN" altLang="en-US" dirty="0"/>
          </a:p>
        </p:txBody>
      </p:sp>
      <p:sp>
        <p:nvSpPr>
          <p:cNvPr id="8" name="文本框 7"/>
          <p:cNvSpPr txBox="1"/>
          <p:nvPr/>
        </p:nvSpPr>
        <p:spPr>
          <a:xfrm>
            <a:off x="4967536" y="2852927"/>
            <a:ext cx="576064" cy="461665"/>
          </a:xfrm>
          <a:prstGeom prst="rect">
            <a:avLst/>
          </a:prstGeom>
          <a:noFill/>
        </p:spPr>
        <p:txBody>
          <a:bodyPr wrap="square" rtlCol="0">
            <a:spAutoFit/>
          </a:bodyPr>
          <a:lstStyle/>
          <a:p>
            <a:r>
              <a:rPr lang="en-US" altLang="zh-CN" dirty="0" smtClean="0"/>
              <a:t>II</a:t>
            </a:r>
            <a:endParaRPr lang="zh-CN" altLang="en-US" dirty="0"/>
          </a:p>
        </p:txBody>
      </p:sp>
    </p:spTree>
    <p:extLst>
      <p:ext uri="{BB962C8B-B14F-4D97-AF65-F5344CB8AC3E}">
        <p14:creationId xmlns:p14="http://schemas.microsoft.com/office/powerpoint/2010/main" val="216077065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0" y="-136525"/>
            <a:ext cx="9242425" cy="7070725"/>
          </a:xfrm>
          <a:prstGeom prst="rect">
            <a:avLst/>
          </a:prstGeom>
          <a:noFill/>
          <a:ln w="9525">
            <a:noFill/>
          </a:ln>
        </p:spPr>
      </p:pic>
      <p:sp>
        <p:nvSpPr>
          <p:cNvPr id="26626" name="Title 1"/>
          <p:cNvSpPr/>
          <p:nvPr/>
        </p:nvSpPr>
        <p:spPr>
          <a:xfrm>
            <a:off x="0" y="692150"/>
            <a:ext cx="9144000" cy="2089150"/>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400" b="1" dirty="0" smtClean="0">
                <a:solidFill>
                  <a:srgbClr val="FF0000"/>
                </a:solidFill>
                <a:latin typeface="黑体" pitchFamily="49" charset="-122"/>
                <a:ea typeface="黑体" pitchFamily="49" charset="-122"/>
              </a:rPr>
              <a:t>人工智能助力网络攻击</a:t>
            </a:r>
            <a:endParaRPr lang="en-US" altLang="zh-CN" sz="4400" b="1" dirty="0">
              <a:solidFill>
                <a:srgbClr val="FF0000"/>
              </a:solidFill>
              <a:latin typeface="黑体" pitchFamily="49" charset="-122"/>
              <a:ea typeface="黑体" pitchFamily="49" charset="-122"/>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pic>
        <p:nvPicPr>
          <p:cNvPr id="5" name="图片 4"/>
          <p:cNvPicPr>
            <a:picLocks noChangeAspect="1"/>
          </p:cNvPicPr>
          <p:nvPr/>
        </p:nvPicPr>
        <p:blipFill>
          <a:blip r:embed="rId4"/>
          <a:stretch>
            <a:fillRect/>
          </a:stretch>
        </p:blipFill>
        <p:spPr>
          <a:xfrm>
            <a:off x="1272950" y="2276872"/>
            <a:ext cx="6657143" cy="3744416"/>
          </a:xfrm>
          <a:prstGeom prst="rect">
            <a:avLst/>
          </a:prstGeom>
        </p:spPr>
      </p:pic>
    </p:spTree>
    <p:extLst>
      <p:ext uri="{BB962C8B-B14F-4D97-AF65-F5344CB8AC3E}">
        <p14:creationId xmlns:p14="http://schemas.microsoft.com/office/powerpoint/2010/main" val="329850780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人工智能助力网络攻击</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827584" y="1981200"/>
            <a:ext cx="8208912" cy="4114800"/>
          </a:xfrm>
        </p:spPr>
        <p:txBody>
          <a:bodyPr/>
          <a:lstStyle/>
          <a:p>
            <a:r>
              <a:rPr lang="en-US" altLang="zh-CN" sz="2400" b="1" dirty="0"/>
              <a:t>1. </a:t>
            </a:r>
            <a:r>
              <a:rPr lang="zh-CN" altLang="en-US" sz="2400" b="1" dirty="0"/>
              <a:t>恶意代码免杀。</a:t>
            </a:r>
            <a:r>
              <a:rPr lang="zh-CN" altLang="en-US" sz="2400" dirty="0"/>
              <a:t>利用深度强化学习网络提出一种攻击静态 </a:t>
            </a:r>
            <a:r>
              <a:rPr lang="en-US" altLang="zh-CN" sz="2400" dirty="0"/>
              <a:t>PE</a:t>
            </a:r>
            <a:r>
              <a:rPr lang="zh-CN" altLang="en-US" sz="2400" dirty="0"/>
              <a:t>（移植文件）反杀毒引擎的黑盒攻击方法，这是当前第一个可以产生对抗性 </a:t>
            </a:r>
            <a:r>
              <a:rPr lang="en-US" altLang="zh-CN" sz="2400" dirty="0"/>
              <a:t>PE </a:t>
            </a:r>
            <a:r>
              <a:rPr lang="zh-CN" altLang="en-US" sz="2400" dirty="0"/>
              <a:t>恶意代码的工作，在模拟现实的攻击中达到 </a:t>
            </a:r>
            <a:r>
              <a:rPr lang="en-US" altLang="zh-CN" sz="2400" dirty="0"/>
              <a:t>90% </a:t>
            </a:r>
            <a:r>
              <a:rPr lang="zh-CN" altLang="en-US" sz="2400" dirty="0"/>
              <a:t>的成功率</a:t>
            </a:r>
            <a:r>
              <a:rPr lang="zh-CN" altLang="en-US" sz="2400" dirty="0" smtClean="0"/>
              <a:t>。</a:t>
            </a:r>
            <a:endParaRPr lang="en-US" altLang="zh-CN" sz="2400" dirty="0" smtClean="0"/>
          </a:p>
          <a:p>
            <a:pPr marL="0" indent="0">
              <a:buNone/>
            </a:pPr>
            <a:endParaRPr lang="zh-CN" altLang="en-US" sz="2400" dirty="0"/>
          </a:p>
          <a:p>
            <a:r>
              <a:rPr lang="en-US" altLang="zh-CN" sz="2400" b="1" dirty="0"/>
              <a:t>2. </a:t>
            </a:r>
            <a:r>
              <a:rPr lang="zh-CN" altLang="en-US" sz="2400" b="1" dirty="0"/>
              <a:t>基于生成对抗网络框架 </a:t>
            </a:r>
            <a:r>
              <a:rPr lang="en-US" altLang="zh-CN" sz="2400" b="1" dirty="0"/>
              <a:t>IDSGAN </a:t>
            </a:r>
            <a:r>
              <a:rPr lang="zh-CN" altLang="en-US" sz="2400" b="1" dirty="0"/>
              <a:t>生成恶意流量。</a:t>
            </a:r>
            <a:r>
              <a:rPr lang="zh-CN" altLang="en-US" sz="2400" dirty="0"/>
              <a:t>基于生成对抗网络的框架 </a:t>
            </a:r>
            <a:r>
              <a:rPr lang="en-US" altLang="zh-CN" sz="2400" dirty="0"/>
              <a:t>IDSGAN </a:t>
            </a:r>
            <a:r>
              <a:rPr lang="zh-CN" altLang="en-US" sz="2400" dirty="0"/>
              <a:t>利用生成器将原始恶意流量转换为对抗性恶意流量，可以欺骗和逃避入侵检测系统。实验证明，多数对抗流量可以欺骗并绕过现有的入侵检测系统的检测，规避率达到 </a:t>
            </a:r>
            <a:r>
              <a:rPr lang="en-US" altLang="zh-CN" sz="2400" dirty="0"/>
              <a:t>99.0% </a:t>
            </a:r>
            <a:r>
              <a:rPr lang="zh-CN" altLang="en-US" sz="2400" dirty="0"/>
              <a:t>以上</a:t>
            </a:r>
            <a:r>
              <a:rPr lang="zh-CN" altLang="en-US" sz="2400" dirty="0" smtClean="0"/>
              <a:t>。</a:t>
            </a:r>
            <a:endParaRPr lang="zh-CN" altLang="en-US" sz="2400" dirty="0"/>
          </a:p>
        </p:txBody>
      </p:sp>
    </p:spTree>
    <p:extLst>
      <p:ext uri="{BB962C8B-B14F-4D97-AF65-F5344CB8AC3E}">
        <p14:creationId xmlns:p14="http://schemas.microsoft.com/office/powerpoint/2010/main" val="689700043"/>
      </p:ext>
    </p:extLst>
  </p:cSld>
  <p:clrMapOvr>
    <a:masterClrMapping/>
  </p:clrMapOvr>
  <p:transition>
    <p:wedg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人工智能助力网络攻击</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827584" y="1981200"/>
            <a:ext cx="8208912" cy="4114800"/>
          </a:xfrm>
        </p:spPr>
        <p:txBody>
          <a:bodyPr/>
          <a:lstStyle/>
          <a:p>
            <a:pPr marL="0" indent="0">
              <a:buNone/>
            </a:pPr>
            <a:r>
              <a:rPr lang="en-US" altLang="zh-CN" sz="2400" b="1" dirty="0"/>
              <a:t>3. </a:t>
            </a:r>
            <a:r>
              <a:rPr lang="zh-CN" altLang="en-US" sz="2400" b="1" dirty="0"/>
              <a:t>智能口令猜解。</a:t>
            </a:r>
            <a:r>
              <a:rPr lang="zh-CN" altLang="en-US" sz="2400" dirty="0"/>
              <a:t>基于多数据集的密码生成模型 </a:t>
            </a:r>
            <a:r>
              <a:rPr lang="en-US" altLang="zh-CN" sz="2400" dirty="0" err="1"/>
              <a:t>GENPass</a:t>
            </a:r>
            <a:r>
              <a:rPr lang="zh-CN" altLang="en-US" sz="2400" dirty="0"/>
              <a:t>，借用 </a:t>
            </a:r>
            <a:r>
              <a:rPr lang="en-US" altLang="zh-CN" sz="2400" dirty="0"/>
              <a:t>PCFG</a:t>
            </a:r>
            <a:r>
              <a:rPr lang="zh-CN" altLang="en-US" sz="2400" dirty="0"/>
              <a:t>（概率上下文无关文法）和</a:t>
            </a:r>
            <a:r>
              <a:rPr lang="en-US" altLang="zh-CN" sz="2400" dirty="0"/>
              <a:t>GAN</a:t>
            </a:r>
            <a:r>
              <a:rPr lang="zh-CN" altLang="en-US" sz="2400" dirty="0"/>
              <a:t>（生成式对抗网络）的思想，通过长短时记忆神经网络训练，提高了单数据集的命中率和多数据集的泛化性</a:t>
            </a:r>
            <a:r>
              <a:rPr lang="zh-CN" altLang="en-US" sz="2400" dirty="0" smtClean="0"/>
              <a:t>。</a:t>
            </a:r>
            <a:endParaRPr lang="en-US" altLang="zh-CN" sz="2400" dirty="0" smtClean="0"/>
          </a:p>
          <a:p>
            <a:pPr marL="0" indent="0">
              <a:buNone/>
            </a:pPr>
            <a:endParaRPr lang="zh-CN" altLang="en-US" sz="2400" dirty="0"/>
          </a:p>
          <a:p>
            <a:pPr marL="0" indent="0">
              <a:buNone/>
            </a:pPr>
            <a:r>
              <a:rPr lang="en-US" altLang="zh-CN" sz="2400" b="1" dirty="0"/>
              <a:t>4. </a:t>
            </a:r>
            <a:r>
              <a:rPr lang="zh-CN" altLang="en-US" sz="2400" b="1" dirty="0"/>
              <a:t>新型文本验证码求解器。</a:t>
            </a:r>
            <a:r>
              <a:rPr lang="zh-CN" altLang="en-US" sz="2400" dirty="0"/>
              <a:t>提出一种基于 </a:t>
            </a:r>
            <a:r>
              <a:rPr lang="en-US" altLang="zh-CN" sz="2400" dirty="0"/>
              <a:t>GAN</a:t>
            </a:r>
            <a:r>
              <a:rPr lang="zh-CN" altLang="en-US" sz="2400" dirty="0"/>
              <a:t>的通用有效的文本验证码求解器。通过将验证码所用的字符、字符旋转角度等参数化，自动生成验证码训练数据，并使用迁移学习技术调优模型，提高了验证码识别模型的泛化能力和识别精度</a:t>
            </a:r>
            <a:r>
              <a:rPr lang="zh-CN" altLang="en-US" sz="2400" dirty="0" smtClean="0"/>
              <a:t>。</a:t>
            </a:r>
            <a:endParaRPr lang="zh-CN" altLang="en-US" sz="2400" dirty="0"/>
          </a:p>
        </p:txBody>
      </p:sp>
    </p:spTree>
    <p:extLst>
      <p:ext uri="{BB962C8B-B14F-4D97-AF65-F5344CB8AC3E}">
        <p14:creationId xmlns:p14="http://schemas.microsoft.com/office/powerpoint/2010/main" val="820288838"/>
      </p:ext>
    </p:extLst>
  </p:cSld>
  <p:clrMapOvr>
    <a:masterClrMapping/>
  </p:clrMapOvr>
  <p:transition>
    <p:wedg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大数据创造者</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187624" y="1752809"/>
            <a:ext cx="6408711" cy="4124463"/>
          </a:xfrm>
          <a:prstGeom prst="rect">
            <a:avLst/>
          </a:prstGeom>
        </p:spPr>
      </p:pic>
    </p:spTree>
    <p:extLst>
      <p:ext uri="{BB962C8B-B14F-4D97-AF65-F5344CB8AC3E}">
        <p14:creationId xmlns:p14="http://schemas.microsoft.com/office/powerpoint/2010/main" val="3803567644"/>
      </p:ext>
    </p:extLst>
  </p:cSld>
  <p:clrMapOvr>
    <a:masterClrMapping/>
  </p:clrMapOvr>
  <p:transition>
    <p:wedg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人工智能助力网络攻击</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827584" y="1981200"/>
            <a:ext cx="8208912" cy="4114800"/>
          </a:xfrm>
        </p:spPr>
        <p:txBody>
          <a:bodyPr/>
          <a:lstStyle/>
          <a:p>
            <a:pPr marL="0" indent="0">
              <a:buNone/>
            </a:pPr>
            <a:r>
              <a:rPr lang="en-US" altLang="zh-CN" sz="2400" b="1" dirty="0"/>
              <a:t>5. </a:t>
            </a:r>
            <a:r>
              <a:rPr lang="zh-CN" altLang="en-US" sz="2400" b="1" dirty="0"/>
              <a:t>自动化高级鱼叉式钓鱼。</a:t>
            </a:r>
            <a:r>
              <a:rPr lang="zh-CN" altLang="en-US" sz="2400" dirty="0"/>
              <a:t>基于 </a:t>
            </a:r>
            <a:r>
              <a:rPr lang="en-US" altLang="zh-CN" sz="2400" dirty="0"/>
              <a:t>Twitter </a:t>
            </a:r>
            <a:r>
              <a:rPr lang="zh-CN" altLang="en-US" sz="2400" dirty="0"/>
              <a:t>的端到端鱼叉式网络钓鱼方法，采用马尔可夫模型和递归神经网络（</a:t>
            </a:r>
            <a:r>
              <a:rPr lang="en-US" altLang="zh-CN" sz="2400" dirty="0"/>
              <a:t>LSTM</a:t>
            </a:r>
            <a:r>
              <a:rPr lang="zh-CN" altLang="en-US" sz="2400" dirty="0"/>
              <a:t>）构造更接近于人类撰写的推文内容。经测试发现，该钓鱼框架成功率为 </a:t>
            </a:r>
            <a:r>
              <a:rPr lang="en-US" altLang="zh-CN" sz="2400" dirty="0"/>
              <a:t>30%~60%</a:t>
            </a:r>
            <a:r>
              <a:rPr lang="zh-CN" altLang="en-US" sz="2400" dirty="0"/>
              <a:t>，一度超过手动鱼叉式网络钓鱼的成功率（</a:t>
            </a:r>
            <a:r>
              <a:rPr lang="en-US" altLang="zh-CN" sz="2400" dirty="0"/>
              <a:t>45%</a:t>
            </a:r>
            <a:r>
              <a:rPr lang="zh-CN" altLang="en-US" sz="2400" dirty="0" smtClean="0"/>
              <a:t>）</a:t>
            </a:r>
            <a:endParaRPr lang="en-US" altLang="zh-CN" sz="2400" dirty="0" smtClean="0"/>
          </a:p>
          <a:p>
            <a:pPr marL="0" indent="0">
              <a:buNone/>
            </a:pPr>
            <a:endParaRPr lang="zh-CN" altLang="en-US" sz="2400" dirty="0"/>
          </a:p>
          <a:p>
            <a:pPr marL="0" indent="0">
              <a:buNone/>
            </a:pPr>
            <a:r>
              <a:rPr lang="en-US" altLang="zh-CN" sz="2400" b="1" dirty="0"/>
              <a:t>6. </a:t>
            </a:r>
            <a:r>
              <a:rPr lang="zh-CN" altLang="en-US" sz="2400" b="1" dirty="0"/>
              <a:t>网络钓鱼电子邮件生成。</a:t>
            </a:r>
            <a:r>
              <a:rPr lang="zh-CN" altLang="en-US" sz="2400" dirty="0"/>
              <a:t>基于 </a:t>
            </a:r>
            <a:r>
              <a:rPr lang="en-US" altLang="zh-CN" sz="2400" dirty="0"/>
              <a:t>RNN</a:t>
            </a:r>
            <a:r>
              <a:rPr lang="zh-CN" altLang="en-US" sz="2400" dirty="0"/>
              <a:t>（循环神经网络）的自然语言生成技术 </a:t>
            </a:r>
            <a:r>
              <a:rPr lang="en-US" altLang="zh-CN" sz="2400" dirty="0"/>
              <a:t>NLG</a:t>
            </a:r>
            <a:r>
              <a:rPr lang="zh-CN" altLang="en-US" sz="2400" dirty="0"/>
              <a:t>，自动生成针对目标的虚假电子邮件（带有恶意意图），并通过个人真实邮件数据和钓鱼邮件数据进行训练。实验证明，</a:t>
            </a:r>
            <a:r>
              <a:rPr lang="en-US" altLang="zh-CN" sz="2400" dirty="0"/>
              <a:t>RNN </a:t>
            </a:r>
            <a:r>
              <a:rPr lang="zh-CN" altLang="en-US" sz="2400" dirty="0"/>
              <a:t>生成的电子邮件具有更好的连贯性和更少的语法错误，能更好地进行网络钓鱼电子邮件攻击。</a:t>
            </a:r>
          </a:p>
          <a:p>
            <a:pPr marL="0" indent="0">
              <a:buNone/>
            </a:pPr>
            <a:endParaRPr lang="zh-CN" altLang="en-US" sz="2400" dirty="0"/>
          </a:p>
        </p:txBody>
      </p:sp>
    </p:spTree>
    <p:extLst>
      <p:ext uri="{BB962C8B-B14F-4D97-AF65-F5344CB8AC3E}">
        <p14:creationId xmlns:p14="http://schemas.microsoft.com/office/powerpoint/2010/main" val="2168259770"/>
      </p:ext>
    </p:extLst>
  </p:cSld>
  <p:clrMapOvr>
    <a:masterClrMapping/>
  </p:clrMapOvr>
  <p:transition>
    <p:wedg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人工智能助力网络攻击</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827584" y="1981200"/>
            <a:ext cx="8208912" cy="4114800"/>
          </a:xfrm>
        </p:spPr>
        <p:txBody>
          <a:bodyPr/>
          <a:lstStyle/>
          <a:p>
            <a:pPr marL="0" indent="0">
              <a:buNone/>
            </a:pPr>
            <a:r>
              <a:rPr lang="en-US" altLang="zh-CN" sz="2400" b="1" dirty="0"/>
              <a:t>7. </a:t>
            </a:r>
            <a:r>
              <a:rPr lang="en-US" altLang="zh-CN" sz="2400" b="1" dirty="0" err="1"/>
              <a:t>DeepLocker</a:t>
            </a:r>
            <a:r>
              <a:rPr lang="en-US" altLang="zh-CN" sz="2400" b="1" dirty="0"/>
              <a:t> </a:t>
            </a:r>
            <a:r>
              <a:rPr lang="zh-CN" altLang="en-US" sz="2400" b="1" dirty="0"/>
              <a:t>新型恶意软件。</a:t>
            </a:r>
            <a:r>
              <a:rPr lang="zh-CN" altLang="en-US" sz="2400" dirty="0"/>
              <a:t>该恶意软件具有高度的针对性及躲避性，可以隐藏恶意意图直到感染特定目标。一旦人工智能模型（深度神经网络 </a:t>
            </a:r>
            <a:r>
              <a:rPr lang="en-US" altLang="zh-CN" sz="2400" dirty="0"/>
              <a:t>DNN</a:t>
            </a:r>
            <a:r>
              <a:rPr lang="zh-CN" altLang="en-US" sz="2400" dirty="0"/>
              <a:t>）通过面部识别、地理定位、语音识别等方式识别到攻击目标，就会释放出恶意行为。人工智能的使用使得解锁攻击的触发条件几乎不可能进行逆向工程</a:t>
            </a:r>
            <a:r>
              <a:rPr lang="zh-CN" altLang="en-US" sz="2400" dirty="0" smtClean="0"/>
              <a:t>。</a:t>
            </a:r>
            <a:endParaRPr lang="en-US" altLang="zh-CN" sz="2400" dirty="0" smtClean="0"/>
          </a:p>
          <a:p>
            <a:pPr marL="0" indent="0">
              <a:buNone/>
            </a:pPr>
            <a:endParaRPr lang="zh-CN" altLang="en-US" sz="2400" dirty="0"/>
          </a:p>
          <a:p>
            <a:pPr marL="0" indent="0">
              <a:buNone/>
            </a:pPr>
            <a:r>
              <a:rPr lang="en-US" altLang="zh-CN" sz="2400" b="1" dirty="0"/>
              <a:t>8. </a:t>
            </a:r>
            <a:r>
              <a:rPr lang="en-US" altLang="zh-CN" sz="2400" b="1" dirty="0" err="1"/>
              <a:t>DeepExploit</a:t>
            </a:r>
            <a:r>
              <a:rPr lang="en-US" altLang="zh-CN" sz="2400" b="1" dirty="0"/>
              <a:t> </a:t>
            </a:r>
            <a:r>
              <a:rPr lang="zh-CN" altLang="en-US" sz="2400" b="1" dirty="0"/>
              <a:t>全自动渗透测试工具。</a:t>
            </a:r>
            <a:r>
              <a:rPr lang="zh-CN" altLang="en-US" sz="2400" dirty="0"/>
              <a:t>利用 </a:t>
            </a:r>
            <a:r>
              <a:rPr lang="en-US" altLang="zh-CN" sz="2400" dirty="0"/>
              <a:t>A3C </a:t>
            </a:r>
            <a:r>
              <a:rPr lang="zh-CN" altLang="en-US" sz="2400" dirty="0"/>
              <a:t>分布式训练的强化学习高级版算法实现自动化渗透测试，可以自动完成情报收集、威胁建模、漏洞分析、漏洞利用、后渗透并生成报告。</a:t>
            </a:r>
          </a:p>
          <a:p>
            <a:pPr marL="0" indent="0">
              <a:buNone/>
            </a:pPr>
            <a:endParaRPr lang="zh-CN" altLang="en-US" sz="2400" dirty="0"/>
          </a:p>
        </p:txBody>
      </p:sp>
    </p:spTree>
    <p:extLst>
      <p:ext uri="{BB962C8B-B14F-4D97-AF65-F5344CB8AC3E}">
        <p14:creationId xmlns:p14="http://schemas.microsoft.com/office/powerpoint/2010/main" val="1692926038"/>
      </p:ext>
    </p:extLst>
  </p:cSld>
  <p:clrMapOvr>
    <a:masterClrMapping/>
  </p:clrMapOvr>
  <p:transition>
    <p:wedg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人工智能助力网络攻击</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755576" y="1988840"/>
            <a:ext cx="8208912" cy="4114800"/>
          </a:xfrm>
        </p:spPr>
        <p:txBody>
          <a:bodyPr/>
          <a:lstStyle/>
          <a:p>
            <a:pPr marL="0" indent="0">
              <a:buNone/>
            </a:pPr>
            <a:r>
              <a:rPr lang="en-US" altLang="zh-CN" sz="2400" b="1" dirty="0"/>
              <a:t>9. </a:t>
            </a:r>
            <a:r>
              <a:rPr lang="zh-CN" altLang="en-US" sz="2400" b="1" dirty="0"/>
              <a:t>基于深度学习的 </a:t>
            </a:r>
            <a:r>
              <a:rPr lang="en-US" altLang="zh-CN" sz="2400" b="1" dirty="0" err="1"/>
              <a:t>DeepDGA</a:t>
            </a:r>
            <a:r>
              <a:rPr lang="zh-CN" altLang="en-US" sz="2400" b="1" dirty="0"/>
              <a:t>算法。</a:t>
            </a:r>
            <a:r>
              <a:rPr lang="zh-CN" altLang="en-US" sz="2400" dirty="0"/>
              <a:t>采用 </a:t>
            </a:r>
            <a:r>
              <a:rPr lang="en-US" altLang="zh-CN" sz="2400" dirty="0"/>
              <a:t>Alexa </a:t>
            </a:r>
            <a:r>
              <a:rPr lang="zh-CN" altLang="en-US" sz="2400" dirty="0"/>
              <a:t>网站上收录的知名域名作为训练数据，利用</a:t>
            </a:r>
            <a:r>
              <a:rPr lang="en-US" altLang="zh-CN" sz="2400" dirty="0"/>
              <a:t>LSTM </a:t>
            </a:r>
            <a:r>
              <a:rPr lang="zh-CN" altLang="en-US" sz="2400" dirty="0"/>
              <a:t>算法和 </a:t>
            </a:r>
            <a:r>
              <a:rPr lang="en-US" altLang="zh-CN" sz="2400" dirty="0"/>
              <a:t>GAN </a:t>
            </a:r>
            <a:r>
              <a:rPr lang="zh-CN" altLang="en-US" sz="2400" dirty="0"/>
              <a:t>构建模型，生成的域名与正常网站域名非常相似，很难被检测出</a:t>
            </a:r>
            <a:r>
              <a:rPr lang="zh-CN" altLang="en-US" sz="2400" dirty="0" smtClean="0"/>
              <a:t>。</a:t>
            </a:r>
            <a:endParaRPr lang="en-US" altLang="zh-CN" sz="2400" dirty="0"/>
          </a:p>
          <a:p>
            <a:pPr marL="0" indent="0">
              <a:buNone/>
            </a:pPr>
            <a:endParaRPr lang="zh-CN" altLang="en-US" sz="2400" dirty="0"/>
          </a:p>
          <a:p>
            <a:pPr marL="0" indent="0">
              <a:buNone/>
            </a:pPr>
            <a:r>
              <a:rPr lang="en-US" altLang="zh-CN" sz="2400" b="1" dirty="0"/>
              <a:t>10. </a:t>
            </a:r>
            <a:r>
              <a:rPr lang="zh-CN" altLang="en-US" sz="2400" b="1" dirty="0"/>
              <a:t>基于人工智能的漏洞扫描工具。</a:t>
            </a:r>
            <a:r>
              <a:rPr lang="zh-CN" altLang="en-US" sz="2400" dirty="0"/>
              <a:t>从 </a:t>
            </a:r>
            <a:r>
              <a:rPr lang="en-US" altLang="zh-CN" sz="2400" dirty="0"/>
              <a:t>2019 </a:t>
            </a:r>
            <a:r>
              <a:rPr lang="zh-CN" altLang="en-US" sz="2400" dirty="0"/>
              <a:t>年 </a:t>
            </a:r>
            <a:r>
              <a:rPr lang="en-US" altLang="zh-CN" sz="2400" dirty="0"/>
              <a:t>8 </a:t>
            </a:r>
            <a:r>
              <a:rPr lang="zh-CN" altLang="en-US" sz="2400" dirty="0"/>
              <a:t>月 开 始，</a:t>
            </a:r>
            <a:r>
              <a:rPr lang="en-US" altLang="zh-CN" sz="2400" dirty="0"/>
              <a:t>Instagram </a:t>
            </a:r>
            <a:r>
              <a:rPr lang="zh-CN" altLang="en-US" sz="2400" dirty="0"/>
              <a:t>的用户发现账户信息被黑客更改，无法登录账户；</a:t>
            </a:r>
            <a:r>
              <a:rPr lang="en-US" altLang="zh-CN" sz="2400" dirty="0"/>
              <a:t>2019</a:t>
            </a:r>
            <a:r>
              <a:rPr lang="zh-CN" altLang="en-US" sz="2400" dirty="0"/>
              <a:t>年 </a:t>
            </a:r>
            <a:r>
              <a:rPr lang="en-US" altLang="zh-CN" sz="2400" dirty="0"/>
              <a:t>11 </a:t>
            </a:r>
            <a:r>
              <a:rPr lang="zh-CN" altLang="en-US" sz="2400" dirty="0"/>
              <a:t>月，</a:t>
            </a:r>
            <a:r>
              <a:rPr lang="en-US" altLang="zh-CN" sz="2400" dirty="0"/>
              <a:t>Instagram </a:t>
            </a:r>
            <a:r>
              <a:rPr lang="zh-CN" altLang="en-US" sz="2400" dirty="0"/>
              <a:t>代码中的 </a:t>
            </a:r>
            <a:r>
              <a:rPr lang="en-US" altLang="zh-CN" sz="2400" dirty="0"/>
              <a:t>bug</a:t>
            </a:r>
            <a:r>
              <a:rPr lang="zh-CN" altLang="en-US" sz="2400" dirty="0"/>
              <a:t>导致数据泄露，在用户浏览器的网页地址中可以显示用户的密码。据推测，在两次攻击中，攻击者采用了基于人工智能的工具扫描的服务器漏洞。</a:t>
            </a:r>
          </a:p>
          <a:p>
            <a:pPr marL="0" indent="0">
              <a:buNone/>
            </a:pPr>
            <a:endParaRPr lang="zh-CN" altLang="en-US" sz="2400" dirty="0"/>
          </a:p>
        </p:txBody>
      </p:sp>
    </p:spTree>
    <p:extLst>
      <p:ext uri="{BB962C8B-B14F-4D97-AF65-F5344CB8AC3E}">
        <p14:creationId xmlns:p14="http://schemas.microsoft.com/office/powerpoint/2010/main" val="3558534632"/>
      </p:ext>
    </p:extLst>
  </p:cSld>
  <p:clrMapOvr>
    <a:masterClrMapping/>
  </p:clrMapOvr>
  <p:transition>
    <p:wedg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人工智能助力网络防御</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755576" y="1988840"/>
            <a:ext cx="8208912" cy="4114800"/>
          </a:xfrm>
        </p:spPr>
        <p:txBody>
          <a:bodyPr/>
          <a:lstStyle/>
          <a:p>
            <a:pPr marL="0" indent="0">
              <a:buNone/>
            </a:pPr>
            <a:r>
              <a:rPr lang="en-US" altLang="zh-CN" sz="2400" b="1" dirty="0"/>
              <a:t>1. </a:t>
            </a:r>
            <a:r>
              <a:rPr lang="zh-CN" altLang="en-US" sz="2400" b="1" dirty="0"/>
              <a:t>恶意软件检测。</a:t>
            </a:r>
            <a:r>
              <a:rPr lang="zh-CN" altLang="en-US" sz="2400" dirty="0"/>
              <a:t>将恶意软件样本转换为二维图像，将二维图像输入到经过训练的深度神经网络 </a:t>
            </a:r>
            <a:r>
              <a:rPr lang="en-US" altLang="zh-CN" sz="2400" dirty="0"/>
              <a:t>DNN</a:t>
            </a:r>
            <a:r>
              <a:rPr lang="zh-CN" altLang="en-US" sz="2400" dirty="0"/>
              <a:t>，二维图像会被分类为“干净”或“已感染”。该检测方法达到了 </a:t>
            </a:r>
            <a:r>
              <a:rPr lang="en-US" altLang="zh-CN" sz="2400" dirty="0"/>
              <a:t>99.07</a:t>
            </a:r>
            <a:r>
              <a:rPr lang="zh-CN" altLang="en-US" sz="2400" dirty="0"/>
              <a:t>％的准确性，误报率为 </a:t>
            </a:r>
            <a:r>
              <a:rPr lang="en-US" altLang="zh-CN" sz="2400" dirty="0"/>
              <a:t>2.58</a:t>
            </a:r>
            <a:r>
              <a:rPr lang="zh-CN" altLang="en-US" sz="2400" dirty="0"/>
              <a:t>％。</a:t>
            </a:r>
          </a:p>
          <a:p>
            <a:pPr marL="0" indent="0">
              <a:buNone/>
            </a:pPr>
            <a:r>
              <a:rPr lang="en-US" altLang="zh-CN" sz="2400" b="1" dirty="0"/>
              <a:t>2. </a:t>
            </a:r>
            <a:r>
              <a:rPr lang="zh-CN" altLang="en-US" sz="2400" b="1" dirty="0"/>
              <a:t>未知加密恶意流量检测。</a:t>
            </a:r>
            <a:r>
              <a:rPr lang="zh-CN" altLang="en-US" sz="2400" dirty="0"/>
              <a:t>在无法通过对有效传输载荷提取特征的情况下，基于 </a:t>
            </a:r>
            <a:r>
              <a:rPr lang="en-US" altLang="zh-CN" sz="2400" dirty="0"/>
              <a:t>LSTM </a:t>
            </a:r>
            <a:r>
              <a:rPr lang="zh-CN" altLang="en-US" sz="2400" dirty="0"/>
              <a:t>的加密恶意流量检测模型经过为期两个月的训练之后，可以识别许多不同的恶意软件家族的未知加密恶意流量。</a:t>
            </a:r>
          </a:p>
          <a:p>
            <a:pPr marL="0" indent="0">
              <a:buNone/>
            </a:pPr>
            <a:endParaRPr lang="zh-CN" altLang="en-US" sz="2400" dirty="0"/>
          </a:p>
        </p:txBody>
      </p:sp>
    </p:spTree>
    <p:extLst>
      <p:ext uri="{BB962C8B-B14F-4D97-AF65-F5344CB8AC3E}">
        <p14:creationId xmlns:p14="http://schemas.microsoft.com/office/powerpoint/2010/main" val="2487095904"/>
      </p:ext>
    </p:extLst>
  </p:cSld>
  <p:clrMapOvr>
    <a:masterClrMapping/>
  </p:clrMapOvr>
  <p:transition>
    <p:wedg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人工智能助力网络防御</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755576" y="1988840"/>
            <a:ext cx="8208912" cy="4114800"/>
          </a:xfrm>
        </p:spPr>
        <p:txBody>
          <a:bodyPr/>
          <a:lstStyle/>
          <a:p>
            <a:pPr marL="0" indent="0">
              <a:buNone/>
            </a:pPr>
            <a:r>
              <a:rPr lang="en-US" altLang="zh-CN" sz="2400" b="1" dirty="0"/>
              <a:t>3. </a:t>
            </a:r>
            <a:r>
              <a:rPr lang="zh-CN" altLang="en-US" sz="2400" b="1" dirty="0"/>
              <a:t>恶意（僵尸）网络流量检测。</a:t>
            </a:r>
            <a:r>
              <a:rPr lang="zh-CN" altLang="en-US" sz="2400" dirty="0"/>
              <a:t>利用深度学习且独立于底层僵尸网络体系结构的恶意网络流量检测器 </a:t>
            </a:r>
            <a:r>
              <a:rPr lang="en-US" altLang="zh-CN" sz="2400" dirty="0" err="1"/>
              <a:t>BoTShark</a:t>
            </a:r>
            <a:r>
              <a:rPr lang="zh-CN" altLang="en-US" sz="2400" dirty="0"/>
              <a:t>，采用堆叠式自动编码器 </a:t>
            </a:r>
            <a:r>
              <a:rPr lang="en-US" altLang="zh-CN" sz="2400" dirty="0" err="1"/>
              <a:t>Autoencoder</a:t>
            </a:r>
            <a:r>
              <a:rPr lang="en-US" altLang="zh-CN" sz="2400" dirty="0"/>
              <a:t> </a:t>
            </a:r>
            <a:r>
              <a:rPr lang="zh-CN" altLang="en-US" sz="2400" dirty="0"/>
              <a:t>和卷积神经网络 </a:t>
            </a:r>
            <a:r>
              <a:rPr lang="en-US" altLang="zh-CN" sz="2400" dirty="0"/>
              <a:t>CNN </a:t>
            </a:r>
            <a:r>
              <a:rPr lang="zh-CN" altLang="en-US" sz="2400" dirty="0"/>
              <a:t>两种深度学习检测模型，以消除检测系统对网络流量主要特征的依赖性</a:t>
            </a:r>
            <a:r>
              <a:rPr lang="zh-CN" altLang="en-US" sz="2400" dirty="0" smtClean="0"/>
              <a:t>。</a:t>
            </a:r>
            <a:endParaRPr lang="zh-CN" altLang="en-US" sz="2400" dirty="0"/>
          </a:p>
          <a:p>
            <a:pPr marL="0" indent="0">
              <a:buNone/>
            </a:pPr>
            <a:r>
              <a:rPr lang="en-US" altLang="zh-CN" sz="2400" b="1" dirty="0"/>
              <a:t>4. </a:t>
            </a:r>
            <a:r>
              <a:rPr lang="zh-CN" altLang="en-US" sz="2400" b="1" dirty="0"/>
              <a:t>基于人工智能检测恶意域名的方法。</a:t>
            </a:r>
            <a:r>
              <a:rPr lang="zh-CN" altLang="en-US" sz="2400" dirty="0"/>
              <a:t>针对威胁情报误报</a:t>
            </a:r>
            <a:r>
              <a:rPr lang="en-US" altLang="zh-CN" sz="2400" dirty="0"/>
              <a:t>/</a:t>
            </a:r>
            <a:r>
              <a:rPr lang="zh-CN" altLang="en-US" sz="2400" dirty="0"/>
              <a:t>漏报多且不可控的特点，将威胁情报作为训练集，采用支持向量机 </a:t>
            </a:r>
            <a:r>
              <a:rPr lang="en-US" altLang="zh-CN" sz="2400" dirty="0"/>
              <a:t>SVM </a:t>
            </a:r>
            <a:r>
              <a:rPr lang="zh-CN" altLang="en-US" sz="2400" dirty="0"/>
              <a:t>学习威胁情报背后的数据特征，通过人工智能强大的泛化能力，减少漏报并让安全系统变得可控。</a:t>
            </a:r>
          </a:p>
          <a:p>
            <a:pPr marL="0" indent="0">
              <a:buNone/>
            </a:pPr>
            <a:endParaRPr lang="zh-CN" altLang="en-US" sz="2400" dirty="0"/>
          </a:p>
        </p:txBody>
      </p:sp>
    </p:spTree>
    <p:extLst>
      <p:ext uri="{BB962C8B-B14F-4D97-AF65-F5344CB8AC3E}">
        <p14:creationId xmlns:p14="http://schemas.microsoft.com/office/powerpoint/2010/main" val="130479082"/>
      </p:ext>
    </p:extLst>
  </p:cSld>
  <p:clrMapOvr>
    <a:masterClrMapping/>
  </p:clrMapOvr>
  <p:transition>
    <p:wedg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人工智能助力网络防御</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755576" y="1988840"/>
            <a:ext cx="8208912" cy="4114800"/>
          </a:xfrm>
        </p:spPr>
        <p:txBody>
          <a:bodyPr/>
          <a:lstStyle/>
          <a:p>
            <a:pPr marL="0" indent="0">
              <a:buNone/>
            </a:pPr>
            <a:r>
              <a:rPr lang="en-US" altLang="zh-CN" sz="2400" b="1" dirty="0"/>
              <a:t>5. </a:t>
            </a:r>
            <a:r>
              <a:rPr lang="zh-CN" altLang="en-US" sz="2400" b="1" dirty="0"/>
              <a:t>运用机器学习检测恶意 </a:t>
            </a:r>
            <a:r>
              <a:rPr lang="en-US" altLang="zh-CN" sz="2400" b="1" dirty="0"/>
              <a:t>URL</a:t>
            </a:r>
            <a:r>
              <a:rPr lang="zh-CN" altLang="en-US" sz="2400" b="1" dirty="0"/>
              <a:t>。</a:t>
            </a:r>
            <a:r>
              <a:rPr lang="zh-CN" altLang="en-US" sz="2400" dirty="0"/>
              <a:t>结合域生成算法 </a:t>
            </a:r>
            <a:r>
              <a:rPr lang="en-US" altLang="zh-CN" sz="2400" dirty="0"/>
              <a:t>DGA </a:t>
            </a:r>
            <a:r>
              <a:rPr lang="zh-CN" altLang="en-US" sz="2400" dirty="0"/>
              <a:t>检测的机器学习聚类算法可以获得较高的恶意 </a:t>
            </a:r>
            <a:r>
              <a:rPr lang="en-US" altLang="zh-CN" sz="2400" dirty="0"/>
              <a:t>URL </a:t>
            </a:r>
            <a:r>
              <a:rPr lang="zh-CN" altLang="en-US" sz="2400" dirty="0"/>
              <a:t>检出率，不仅可以检测已知的恶意 </a:t>
            </a:r>
            <a:r>
              <a:rPr lang="en-US" altLang="zh-CN" sz="2400" dirty="0"/>
              <a:t>URL</a:t>
            </a:r>
            <a:r>
              <a:rPr lang="zh-CN" altLang="en-US" sz="2400" dirty="0"/>
              <a:t>，并且也能检测到从未暴露的新变种。</a:t>
            </a:r>
          </a:p>
          <a:p>
            <a:pPr marL="0" indent="0">
              <a:buNone/>
            </a:pPr>
            <a:r>
              <a:rPr lang="en-US" altLang="zh-CN" sz="2400" b="1" dirty="0"/>
              <a:t>6. </a:t>
            </a:r>
            <a:r>
              <a:rPr lang="zh-CN" altLang="en-US" sz="2400" b="1" dirty="0"/>
              <a:t>新型网络钓鱼电子邮件检测。</a:t>
            </a:r>
            <a:r>
              <a:rPr lang="zh-CN" altLang="en-US" sz="2400" dirty="0"/>
              <a:t>利用深度神经网络 </a:t>
            </a:r>
            <a:r>
              <a:rPr lang="en-US" altLang="zh-CN" sz="2400" dirty="0"/>
              <a:t>DNN </a:t>
            </a:r>
            <a:r>
              <a:rPr lang="zh-CN" altLang="en-US" sz="2400" dirty="0"/>
              <a:t>对网络钓鱼电子邮件进行检测，并且通过实验证明 </a:t>
            </a:r>
            <a:r>
              <a:rPr lang="en-US" altLang="zh-CN" sz="2400" dirty="0"/>
              <a:t>DNN </a:t>
            </a:r>
            <a:r>
              <a:rPr lang="zh-CN" altLang="en-US" sz="2400" dirty="0"/>
              <a:t>在钓鱼邮件的检测上可以实现 </a:t>
            </a:r>
            <a:r>
              <a:rPr lang="en-US" altLang="zh-CN" sz="2400" dirty="0"/>
              <a:t>94.27%</a:t>
            </a:r>
            <a:r>
              <a:rPr lang="zh-CN" altLang="en-US" sz="2400" dirty="0"/>
              <a:t>的检测性能，进一步证明了深度学习技术在自动化网络钓鱼识别中的可行性。</a:t>
            </a:r>
          </a:p>
          <a:p>
            <a:pPr marL="0" indent="0">
              <a:buNone/>
            </a:pPr>
            <a:endParaRPr lang="zh-CN" altLang="en-US" sz="2400" dirty="0"/>
          </a:p>
        </p:txBody>
      </p:sp>
    </p:spTree>
    <p:extLst>
      <p:ext uri="{BB962C8B-B14F-4D97-AF65-F5344CB8AC3E}">
        <p14:creationId xmlns:p14="http://schemas.microsoft.com/office/powerpoint/2010/main" val="3025644078"/>
      </p:ext>
    </p:extLst>
  </p:cSld>
  <p:clrMapOvr>
    <a:masterClrMapping/>
  </p:clrMapOvr>
  <p:transition>
    <p:wedg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人工智能助力网络防御</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755576" y="1988840"/>
            <a:ext cx="8208912" cy="4114800"/>
          </a:xfrm>
        </p:spPr>
        <p:txBody>
          <a:bodyPr/>
          <a:lstStyle/>
          <a:p>
            <a:pPr marL="0" indent="0">
              <a:buNone/>
            </a:pPr>
            <a:r>
              <a:rPr lang="en-US" altLang="zh-CN" sz="2400" b="1" dirty="0"/>
              <a:t>7. </a:t>
            </a:r>
            <a:r>
              <a:rPr lang="zh-CN" altLang="en-US" sz="2400" b="1" dirty="0"/>
              <a:t>基于人工智能的网络安全平台 </a:t>
            </a:r>
            <a:r>
              <a:rPr lang="en-US" altLang="zh-CN" sz="2400" b="1" dirty="0"/>
              <a:t>AI2</a:t>
            </a:r>
            <a:r>
              <a:rPr lang="zh-CN" altLang="en-US" sz="2400" b="1" dirty="0"/>
              <a:t>。</a:t>
            </a:r>
            <a:r>
              <a:rPr lang="zh-CN" altLang="en-US" sz="2400" dirty="0"/>
              <a:t>该平台结合无监督机器学习和有监督学习的方法，首先用无监督机器学习自主扫描日志文件，分析人员确认扫描结果，并将确认结果纳入 </a:t>
            </a:r>
            <a:r>
              <a:rPr lang="en-US" altLang="zh-CN" sz="2400" dirty="0"/>
              <a:t>AI2 </a:t>
            </a:r>
            <a:r>
              <a:rPr lang="zh-CN" altLang="en-US" sz="2400" dirty="0"/>
              <a:t>系统，用于对新日志的分析。该平台能检测出约 </a:t>
            </a:r>
            <a:r>
              <a:rPr lang="en-US" altLang="zh-CN" sz="2400" dirty="0"/>
              <a:t>85% </a:t>
            </a:r>
            <a:r>
              <a:rPr lang="zh-CN" altLang="en-US" sz="2400" dirty="0"/>
              <a:t>的网络攻击。</a:t>
            </a:r>
          </a:p>
          <a:p>
            <a:pPr marL="0" indent="0">
              <a:buNone/>
            </a:pPr>
            <a:r>
              <a:rPr lang="en-US" altLang="zh-CN" sz="2400" b="1" dirty="0"/>
              <a:t>8. </a:t>
            </a:r>
            <a:r>
              <a:rPr lang="zh-CN" altLang="en-US" sz="2400" b="1" dirty="0"/>
              <a:t>基于机器学习的通用漏洞检测方法。</a:t>
            </a:r>
            <a:r>
              <a:rPr lang="zh-CN" altLang="en-US" sz="2400" dirty="0"/>
              <a:t>这是第一个基于漏洞不一致性的通用漏洞检测方法。区别于已有漏洞检测方法，该方法使用两步聚类来检测功能相似但不一致的代码片段，无需花费大量时间进行样本收集、清理及打标签。同时，该方法采用手工分析聚类结果，以更快定位真正的漏洞。该方法发现了开源软件中未知的 </a:t>
            </a:r>
            <a:r>
              <a:rPr lang="en-US" altLang="zh-CN" sz="2400" dirty="0"/>
              <a:t>22 </a:t>
            </a:r>
            <a:r>
              <a:rPr lang="zh-CN" altLang="en-US" sz="2400" dirty="0"/>
              <a:t>个漏洞。</a:t>
            </a:r>
          </a:p>
          <a:p>
            <a:pPr marL="0" indent="0">
              <a:buNone/>
            </a:pPr>
            <a:endParaRPr lang="zh-CN" altLang="en-US" sz="2400" dirty="0"/>
          </a:p>
        </p:txBody>
      </p:sp>
    </p:spTree>
    <p:extLst>
      <p:ext uri="{BB962C8B-B14F-4D97-AF65-F5344CB8AC3E}">
        <p14:creationId xmlns:p14="http://schemas.microsoft.com/office/powerpoint/2010/main" val="288507252"/>
      </p:ext>
    </p:extLst>
  </p:cSld>
  <p:clrMapOvr>
    <a:masterClrMapping/>
  </p:clrMapOvr>
  <p:transition>
    <p:wedg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人工智能助力网络防御</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467544" y="1988840"/>
            <a:ext cx="8496944" cy="4114800"/>
          </a:xfrm>
        </p:spPr>
        <p:txBody>
          <a:bodyPr/>
          <a:lstStyle/>
          <a:p>
            <a:pPr marL="0" indent="0">
              <a:buNone/>
            </a:pPr>
            <a:r>
              <a:rPr lang="en-US" altLang="zh-CN" sz="2400" b="1" dirty="0"/>
              <a:t>9. </a:t>
            </a:r>
            <a:r>
              <a:rPr lang="zh-CN" altLang="en-US" sz="2400" b="1" dirty="0"/>
              <a:t>基于深度学习的威胁情报知识图谱构建技术。</a:t>
            </a:r>
            <a:r>
              <a:rPr lang="zh-CN" altLang="en-US" sz="2400" dirty="0"/>
              <a:t>利用深度置信网络 </a:t>
            </a:r>
            <a:r>
              <a:rPr lang="en-US" altLang="zh-CN" sz="2400" dirty="0"/>
              <a:t>DBN </a:t>
            </a:r>
            <a:r>
              <a:rPr lang="zh-CN" altLang="en-US" sz="2400" dirty="0"/>
              <a:t>训练的模型，对威胁情报的实体和实体关系进行自动化抽取。该方法较浅层神经网络的识别准确率有较大提高，比人工抽取的速率也有很大提高，可为自动化构建威胁情报知识图谱提供有力的保障。</a:t>
            </a:r>
          </a:p>
          <a:p>
            <a:pPr marL="0" indent="0">
              <a:buNone/>
            </a:pPr>
            <a:r>
              <a:rPr lang="en-US" altLang="zh-CN" sz="2400" b="1" dirty="0"/>
              <a:t>10. </a:t>
            </a:r>
            <a:r>
              <a:rPr lang="zh-CN" altLang="en-US" sz="2400" b="1" dirty="0"/>
              <a:t>基于混合词向量深度学习模型的 </a:t>
            </a:r>
            <a:r>
              <a:rPr lang="en-US" altLang="zh-CN" sz="2400" b="1" dirty="0"/>
              <a:t>DGA </a:t>
            </a:r>
            <a:r>
              <a:rPr lang="zh-CN" altLang="en-US" sz="2400" b="1" dirty="0"/>
              <a:t>域名检测方法。</a:t>
            </a:r>
            <a:r>
              <a:rPr lang="zh-CN" altLang="en-US" sz="2400" dirty="0"/>
              <a:t>首次结合了 </a:t>
            </a:r>
            <a:r>
              <a:rPr lang="en-US" altLang="zh-CN" sz="2400" dirty="0"/>
              <a:t>DGA </a:t>
            </a:r>
            <a:r>
              <a:rPr lang="zh-CN" altLang="en-US" sz="2400" dirty="0"/>
              <a:t>域名的字符级词向量和双字母组词向量，以提高域名字符串的信息利用度，并设计了基于混合词向量方法的深度学习模型，模型由卷积神经网络 </a:t>
            </a:r>
            <a:r>
              <a:rPr lang="en-US" altLang="zh-CN" sz="2400" dirty="0"/>
              <a:t>CNN </a:t>
            </a:r>
            <a:r>
              <a:rPr lang="zh-CN" altLang="en-US" sz="2400" dirty="0"/>
              <a:t>和 </a:t>
            </a:r>
            <a:r>
              <a:rPr lang="en-US" altLang="zh-CN" sz="2400" dirty="0"/>
              <a:t>LSTM </a:t>
            </a:r>
            <a:r>
              <a:rPr lang="zh-CN" altLang="en-US" sz="2400" dirty="0"/>
              <a:t>组成。实验证明该方法有着较好的特征提取能力与分类效果，并在一定程度上缓解了数据不平衡带来的负面影响</a:t>
            </a:r>
          </a:p>
          <a:p>
            <a:pPr marL="0" indent="0">
              <a:buNone/>
            </a:pPr>
            <a:endParaRPr lang="zh-CN" altLang="en-US" sz="2400" dirty="0"/>
          </a:p>
        </p:txBody>
      </p:sp>
    </p:spTree>
    <p:extLst>
      <p:ext uri="{BB962C8B-B14F-4D97-AF65-F5344CB8AC3E}">
        <p14:creationId xmlns:p14="http://schemas.microsoft.com/office/powerpoint/2010/main" val="2835824253"/>
      </p:ext>
    </p:extLst>
  </p:cSld>
  <p:clrMapOvr>
    <a:masterClrMapping/>
  </p:clrMapOvr>
  <p:transition>
    <p:wedg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人工智能应用问题分析</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467544" y="1988840"/>
            <a:ext cx="8496944" cy="4114800"/>
          </a:xfrm>
        </p:spPr>
        <p:txBody>
          <a:bodyPr/>
          <a:lstStyle/>
          <a:p>
            <a:pPr marL="0" indent="0">
              <a:buNone/>
            </a:pPr>
            <a:r>
              <a:rPr lang="en-US" altLang="zh-CN" sz="2400" dirty="0" smtClean="0"/>
              <a:t>1</a:t>
            </a:r>
            <a:r>
              <a:rPr lang="zh-CN" altLang="en-US" sz="2400" dirty="0" smtClean="0"/>
              <a:t>）逻辑性强的漏洞发现</a:t>
            </a:r>
            <a:endParaRPr lang="en-US" altLang="zh-CN" sz="2400" dirty="0" smtClean="0"/>
          </a:p>
          <a:p>
            <a:pPr marL="0" indent="0">
              <a:buNone/>
            </a:pPr>
            <a:r>
              <a:rPr lang="en-US" altLang="zh-CN" sz="2400" dirty="0" smtClean="0"/>
              <a:t>2</a:t>
            </a:r>
            <a:r>
              <a:rPr lang="zh-CN" altLang="en-US" sz="2400" dirty="0" smtClean="0"/>
              <a:t>）算力限制</a:t>
            </a:r>
            <a:endParaRPr lang="en-US" altLang="zh-CN" sz="2400" dirty="0" smtClean="0"/>
          </a:p>
          <a:p>
            <a:pPr marL="0" indent="0">
              <a:buNone/>
            </a:pPr>
            <a:r>
              <a:rPr lang="en-US" altLang="zh-CN" sz="2400" dirty="0" smtClean="0"/>
              <a:t>3</a:t>
            </a:r>
            <a:r>
              <a:rPr lang="zh-CN" altLang="en-US" sz="2400" dirty="0" smtClean="0"/>
              <a:t>）数据接问题：训练数据缺乏</a:t>
            </a:r>
            <a:endParaRPr lang="en-US" altLang="zh-CN" sz="2400" dirty="0" smtClean="0"/>
          </a:p>
          <a:p>
            <a:pPr marL="0" indent="0">
              <a:buNone/>
            </a:pPr>
            <a:r>
              <a:rPr lang="en-US" altLang="zh-CN" sz="2400" dirty="0" smtClean="0"/>
              <a:t>4</a:t>
            </a:r>
            <a:r>
              <a:rPr lang="zh-CN" altLang="en-US" sz="2400" dirty="0" smtClean="0"/>
              <a:t>）可解释性差</a:t>
            </a:r>
            <a:endParaRPr lang="en-US" altLang="zh-CN" sz="2400" dirty="0" smtClean="0"/>
          </a:p>
          <a:p>
            <a:pPr marL="0" indent="0">
              <a:buNone/>
            </a:pPr>
            <a:r>
              <a:rPr lang="en-US" altLang="zh-CN" sz="2400" dirty="0" smtClean="0"/>
              <a:t>5</a:t>
            </a:r>
            <a:r>
              <a:rPr lang="zh-CN" altLang="en-US" sz="2400" dirty="0" smtClean="0"/>
              <a:t>）性能有待提高</a:t>
            </a:r>
            <a:endParaRPr lang="en-US" altLang="zh-CN" sz="2400" dirty="0" smtClean="0"/>
          </a:p>
          <a:p>
            <a:pPr marL="0" indent="0">
              <a:buNone/>
            </a:pPr>
            <a:endParaRPr lang="zh-CN" altLang="en-US" sz="2400" dirty="0"/>
          </a:p>
        </p:txBody>
      </p:sp>
    </p:spTree>
    <p:extLst>
      <p:ext uri="{BB962C8B-B14F-4D97-AF65-F5344CB8AC3E}">
        <p14:creationId xmlns:p14="http://schemas.microsoft.com/office/powerpoint/2010/main" val="2823345185"/>
      </p:ext>
    </p:extLst>
  </p:cSld>
  <p:clrMapOvr>
    <a:masterClrMapping/>
  </p:clrMapOvr>
  <p:transition>
    <p:wedg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0" y="-136525"/>
            <a:ext cx="9242425" cy="7070725"/>
          </a:xfrm>
          <a:prstGeom prst="rect">
            <a:avLst/>
          </a:prstGeom>
          <a:noFill/>
          <a:ln w="9525">
            <a:noFill/>
          </a:ln>
        </p:spPr>
      </p:pic>
      <p:sp>
        <p:nvSpPr>
          <p:cNvPr id="26626" name="Title 1"/>
          <p:cNvSpPr/>
          <p:nvPr/>
        </p:nvSpPr>
        <p:spPr>
          <a:xfrm>
            <a:off x="0" y="692150"/>
            <a:ext cx="9144000" cy="2089150"/>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400" b="1" dirty="0" smtClean="0">
                <a:solidFill>
                  <a:srgbClr val="FF0000"/>
                </a:solidFill>
                <a:latin typeface="黑体" pitchFamily="49" charset="-122"/>
                <a:ea typeface="黑体" pitchFamily="49" charset="-122"/>
              </a:rPr>
              <a:t>大数据与人工智能安全</a:t>
            </a:r>
            <a:endParaRPr lang="en-US" altLang="zh-CN" sz="4400" b="1" dirty="0">
              <a:solidFill>
                <a:srgbClr val="FF0000"/>
              </a:solidFill>
              <a:latin typeface="黑体" pitchFamily="49" charset="-122"/>
              <a:ea typeface="黑体" pitchFamily="49" charset="-122"/>
            </a:endParaRPr>
          </a:p>
        </p:txBody>
      </p:sp>
      <p:sp>
        <p:nvSpPr>
          <p:cNvPr id="11" name="副标题 2"/>
          <p:cNvSpPr/>
          <p:nvPr/>
        </p:nvSpPr>
        <p:spPr bwMode="auto">
          <a:xfrm>
            <a:off x="2339752" y="2420888"/>
            <a:ext cx="6480399" cy="29511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lnSpc>
                <a:spcPct val="80000"/>
              </a:lnSpc>
              <a:buNone/>
            </a:pPr>
            <a:endParaRPr lang="en-US" altLang="zh-CN" sz="900" dirty="0">
              <a:effectLst>
                <a:outerShdw blurRad="38100" dist="38100" dir="2700000">
                  <a:srgbClr val="C0C0C0"/>
                </a:outerShdw>
              </a:effectLst>
              <a:latin typeface="Verdana" panose="020B0804030504040204" pitchFamily="34" charset="0"/>
              <a:sym typeface="+mn-ea"/>
            </a:endParaRPr>
          </a:p>
          <a:p>
            <a:pPr marL="0" lvl="0" indent="0" algn="r" eaLnBrk="1" hangingPunct="1">
              <a:lnSpc>
                <a:spcPct val="80000"/>
              </a:lnSpc>
              <a:buNone/>
            </a:pPr>
            <a:endParaRPr lang="en-US" altLang="zh-CN" sz="700" dirty="0">
              <a:effectLst>
                <a:outerShdw blurRad="38100" dist="38100" dir="2700000">
                  <a:srgbClr val="C0C0C0"/>
                </a:outerShdw>
              </a:effectLst>
              <a:latin typeface="Verdana" panose="020B0804030504040204" pitchFamily="34" charset="0"/>
              <a:sym typeface="+mn-ea"/>
            </a:endParaRPr>
          </a:p>
          <a:p>
            <a:pPr eaLnBrk="1" hangingPunct="1">
              <a:lnSpc>
                <a:spcPct val="80000"/>
              </a:lnSpc>
            </a:pPr>
            <a:r>
              <a:rPr lang="zh-CN" altLang="en-US" sz="2800" b="1" dirty="0" smtClean="0">
                <a:solidFill>
                  <a:srgbClr val="0D0D0D"/>
                </a:solidFill>
                <a:effectLst>
                  <a:outerShdw blurRad="38100" dist="38100" dir="2700000">
                    <a:srgbClr val="C0C0C0"/>
                  </a:outerShdw>
                </a:effectLst>
                <a:latin typeface="Arial" panose="020B0604020202090204" pitchFamily="34" charset="0"/>
                <a:sym typeface="+mn-ea"/>
              </a:rPr>
              <a:t>大数据和</a:t>
            </a:r>
            <a:r>
              <a:rPr lang="en-US" altLang="zh-CN" sz="2800" b="1" dirty="0" smtClean="0">
                <a:solidFill>
                  <a:srgbClr val="0D0D0D"/>
                </a:solidFill>
                <a:effectLst>
                  <a:outerShdw blurRad="38100" dist="38100" dir="2700000">
                    <a:srgbClr val="C0C0C0"/>
                  </a:outerShdw>
                </a:effectLst>
                <a:latin typeface="Arial" panose="020B0604020202090204" pitchFamily="34" charset="0"/>
                <a:sym typeface="+mn-ea"/>
              </a:rPr>
              <a:t>AI</a:t>
            </a:r>
            <a:endParaRPr lang="en-US" altLang="zh-CN" sz="2800" b="1" dirty="0">
              <a:solidFill>
                <a:srgbClr val="0D0D0D"/>
              </a:solidFill>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sz="2800" b="1" dirty="0">
              <a:solidFill>
                <a:srgbClr val="000000"/>
              </a:solidFill>
              <a:latin typeface="Calibri" pitchFamily="34" charset="0"/>
              <a:sym typeface="+mn-ea"/>
            </a:endParaRPr>
          </a:p>
          <a:p>
            <a:pPr eaLnBrk="1" hangingPunct="1">
              <a:lnSpc>
                <a:spcPct val="80000"/>
              </a:lnSpc>
            </a:pPr>
            <a:r>
              <a:rPr lang="zh-CN" altLang="en-US" sz="2800" b="1" dirty="0" smtClean="0">
                <a:solidFill>
                  <a:srgbClr val="000000"/>
                </a:solidFill>
                <a:latin typeface="Calibri" pitchFamily="34" charset="0"/>
                <a:sym typeface="+mn-ea"/>
              </a:rPr>
              <a:t>大数据、</a:t>
            </a:r>
            <a:r>
              <a:rPr lang="en-US" altLang="zh-CN" sz="2800" b="1" dirty="0" smtClean="0">
                <a:solidFill>
                  <a:srgbClr val="000000"/>
                </a:solidFill>
                <a:latin typeface="Calibri" pitchFamily="34" charset="0"/>
                <a:sym typeface="+mn-ea"/>
              </a:rPr>
              <a:t>AI</a:t>
            </a:r>
            <a:r>
              <a:rPr lang="zh-CN" altLang="en-US" sz="2800" b="1" dirty="0" smtClean="0">
                <a:solidFill>
                  <a:srgbClr val="000000"/>
                </a:solidFill>
                <a:latin typeface="Calibri" pitchFamily="34" charset="0"/>
                <a:sym typeface="+mn-ea"/>
              </a:rPr>
              <a:t>和网络安全</a:t>
            </a:r>
            <a:endParaRPr lang="en-US" altLang="zh-CN" sz="2800" b="1" dirty="0" smtClean="0">
              <a:solidFill>
                <a:srgbClr val="000000"/>
              </a:solidFill>
              <a:latin typeface="Calibri" pitchFamily="34" charset="0"/>
              <a:sym typeface="+mn-ea"/>
            </a:endParaRPr>
          </a:p>
          <a:p>
            <a:pPr eaLnBrk="1" hangingPunct="1">
              <a:lnSpc>
                <a:spcPct val="80000"/>
              </a:lnSpc>
            </a:pPr>
            <a:endParaRPr lang="en-US" altLang="zh-CN" sz="2800" b="1" dirty="0">
              <a:solidFill>
                <a:srgbClr val="000000"/>
              </a:solidFill>
              <a:latin typeface="Calibri" pitchFamily="34" charset="0"/>
              <a:sym typeface="+mn-ea"/>
            </a:endParaRPr>
          </a:p>
          <a:p>
            <a:pPr eaLnBrk="1" hangingPunct="1">
              <a:lnSpc>
                <a:spcPct val="80000"/>
              </a:lnSpc>
            </a:pPr>
            <a:r>
              <a:rPr lang="zh-CN" altLang="en-US" sz="2800" b="1" dirty="0" smtClean="0">
                <a:solidFill>
                  <a:srgbClr val="92D050"/>
                </a:solidFill>
                <a:latin typeface="Calibri" pitchFamily="34" charset="0"/>
                <a:sym typeface="+mn-ea"/>
              </a:rPr>
              <a:t>大数据、</a:t>
            </a:r>
            <a:r>
              <a:rPr lang="en-US" altLang="zh-CN" sz="2800" b="1" dirty="0" smtClean="0">
                <a:solidFill>
                  <a:srgbClr val="92D050"/>
                </a:solidFill>
                <a:latin typeface="Calibri" pitchFamily="34" charset="0"/>
                <a:sym typeface="+mn-ea"/>
              </a:rPr>
              <a:t>AI</a:t>
            </a:r>
            <a:r>
              <a:rPr lang="zh-CN" altLang="en-US" sz="2800" b="1" dirty="0" smtClean="0">
                <a:solidFill>
                  <a:srgbClr val="92D050"/>
                </a:solidFill>
                <a:latin typeface="Calibri" pitchFamily="34" charset="0"/>
                <a:sym typeface="+mn-ea"/>
              </a:rPr>
              <a:t>和国家总体安全观</a:t>
            </a:r>
            <a:endParaRPr lang="en-US" altLang="zh-CN" sz="2800" b="1" dirty="0" smtClean="0">
              <a:solidFill>
                <a:srgbClr val="92D050"/>
              </a:solidFill>
              <a:latin typeface="Calibri" pitchFamily="34" charset="0"/>
              <a:sym typeface="+mn-ea"/>
            </a:endParaRPr>
          </a:p>
          <a:p>
            <a:pPr eaLnBrk="1" hangingPunct="1">
              <a:lnSpc>
                <a:spcPct val="80000"/>
              </a:lnSpc>
            </a:pPr>
            <a:endParaRPr lang="en-US" altLang="zh-CN" sz="2400" b="1" dirty="0">
              <a:solidFill>
                <a:srgbClr val="000000"/>
              </a:solidFill>
              <a:latin typeface="Calibri" pitchFamily="34" charset="0"/>
              <a:sym typeface="+mn-ea"/>
            </a:endParaRPr>
          </a:p>
          <a:p>
            <a:pPr eaLnBrk="1" hangingPunct="1">
              <a:lnSpc>
                <a:spcPct val="80000"/>
              </a:lnSpc>
            </a:pPr>
            <a:endParaRPr lang="en-US" altLang="zh-CN" sz="2400" b="1" dirty="0" smtClean="0">
              <a:solidFill>
                <a:srgbClr val="000000"/>
              </a:solidFill>
              <a:latin typeface="Calibri" pitchFamily="34" charset="0"/>
              <a:sym typeface="+mn-ea"/>
            </a:endParaRPr>
          </a:p>
          <a:p>
            <a:pPr eaLnBrk="1" hangingPunct="1">
              <a:lnSpc>
                <a:spcPct val="80000"/>
              </a:lnSpc>
            </a:pPr>
            <a:endParaRPr lang="en-US" altLang="zh-CN" sz="2400" dirty="0">
              <a:solidFill>
                <a:srgbClr val="000000"/>
              </a:solidFill>
              <a:latin typeface="Calibri" pitchFamily="34" charset="0"/>
              <a:sym typeface="+mn-ea"/>
            </a:endParaRPr>
          </a:p>
          <a:p>
            <a:pPr eaLnBrk="1" hangingPunct="1">
              <a:lnSpc>
                <a:spcPct val="80000"/>
              </a:lnSpc>
            </a:pPr>
            <a:endParaRPr lang="en-US" altLang="zh-CN" sz="2400" dirty="0" smtClean="0">
              <a:solidFill>
                <a:srgbClr val="000000"/>
              </a:solidFill>
              <a:latin typeface="Calibri" pitchFamily="34" charset="0"/>
              <a:sym typeface="+mn-ea"/>
            </a:endParaRPr>
          </a:p>
          <a:p>
            <a:pPr eaLnBrk="1" hangingPunct="1">
              <a:lnSpc>
                <a:spcPct val="80000"/>
              </a:lnSpc>
            </a:pPr>
            <a:endParaRPr lang="zh-CN" altLang="en-US" sz="2400" dirty="0">
              <a:solidFill>
                <a:srgbClr val="000000"/>
              </a:solidFill>
              <a:latin typeface="Calibri" pitchFamily="34" charset="0"/>
              <a:sym typeface="+mn-ea"/>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1683443254"/>
      </p:ext>
    </p:extLst>
  </p:cSld>
  <p:clrMapOvr>
    <a:masterClrMapping/>
  </p:clrMapOvr>
  <p:transition/>
</p:sld>
</file>

<file path=ppt/theme/theme1.xml><?xml version="1.0" encoding="utf-8"?>
<a:theme xmlns:a="http://schemas.openxmlformats.org/drawingml/2006/main" name="模板">
  <a:themeElements>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itchFamily="2" charset="-122"/>
          </a:defRPr>
        </a:defPPr>
      </a:lstStyle>
    </a:lnDef>
  </a:objectDefaults>
  <a:extraClrSchemeLst>
    <a:extraClrScheme>
      <a:clrScheme name="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模板">
  <a:themeElements>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itchFamily="2" charset="-122"/>
          </a:defRPr>
        </a:defPPr>
      </a:lstStyle>
    </a:lnDef>
  </a:objectDefaults>
  <a:extraClrSchemeLst>
    <a:extraClrScheme>
      <a:clrScheme name="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2011ż߷(Ӣ)</Template>
  <TotalTime>1530</TotalTime>
  <Words>2941</Words>
  <Application>Microsoft Office PowerPoint</Application>
  <PresentationFormat>全屏显示(4:3)</PresentationFormat>
  <Paragraphs>438</Paragraphs>
  <Slides>149</Slides>
  <Notes>13</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149</vt:i4>
      </vt:variant>
    </vt:vector>
  </HeadingPairs>
  <TitlesOfParts>
    <vt:vector size="162" baseType="lpstr">
      <vt:lpstr>Lantinghei SC Demibold</vt:lpstr>
      <vt:lpstr>PingFang SC</vt:lpstr>
      <vt:lpstr>黑体</vt:lpstr>
      <vt:lpstr>华文新魏</vt:lpstr>
      <vt:lpstr>楷体</vt:lpstr>
      <vt:lpstr>宋体</vt:lpstr>
      <vt:lpstr>Arial</vt:lpstr>
      <vt:lpstr>Calibri</vt:lpstr>
      <vt:lpstr>Times New Roman</vt:lpstr>
      <vt:lpstr>Verdana</vt:lpstr>
      <vt:lpstr>模板</vt:lpstr>
      <vt:lpstr>1_模板</vt:lpstr>
      <vt:lpstr>Photoshop.Image.8</vt:lpstr>
      <vt:lpstr>PowerPoint 演示文稿</vt:lpstr>
      <vt:lpstr>PowerPoint 演示文稿</vt:lpstr>
      <vt:lpstr>大数据概念</vt:lpstr>
      <vt:lpstr>大数据特征</vt:lpstr>
      <vt:lpstr>大数据和小数据</vt:lpstr>
      <vt:lpstr>大数据诞生1</vt:lpstr>
      <vt:lpstr>大数据诞生2</vt:lpstr>
      <vt:lpstr>数据大爆炸</vt:lpstr>
      <vt:lpstr>大数据创造者</vt:lpstr>
      <vt:lpstr>大数据复杂度</vt:lpstr>
      <vt:lpstr>大数据实例：社交媒体1</vt:lpstr>
      <vt:lpstr>大数据典型类别</vt:lpstr>
      <vt:lpstr>大数据实例：社交媒体2</vt:lpstr>
      <vt:lpstr>大数据实例：传播路径</vt:lpstr>
      <vt:lpstr>大数据实例：访问轨迹</vt:lpstr>
      <vt:lpstr>大数据面临的问题</vt:lpstr>
      <vt:lpstr>大数据与云计算</vt:lpstr>
      <vt:lpstr>大数据与数据服务</vt:lpstr>
      <vt:lpstr>大数据与数据服务</vt:lpstr>
      <vt:lpstr>大数据的难点</vt:lpstr>
      <vt:lpstr>大数据技术</vt:lpstr>
      <vt:lpstr>大数据应用潜力</vt:lpstr>
      <vt:lpstr>PowerPoint 演示文稿</vt:lpstr>
      <vt:lpstr>人工智能</vt:lpstr>
      <vt:lpstr>绪论</vt:lpstr>
      <vt:lpstr>图灵</vt:lpstr>
      <vt:lpstr>图灵</vt:lpstr>
      <vt:lpstr>图灵测试</vt:lpstr>
      <vt:lpstr>达特茅斯会议</vt:lpstr>
      <vt:lpstr>达特茂斯会议</vt:lpstr>
      <vt:lpstr>MIT会议</vt:lpstr>
      <vt:lpstr>塞尔：中文房间</vt:lpstr>
      <vt:lpstr>塞尔：中文房间</vt:lpstr>
      <vt:lpstr>乔姆斯基</vt:lpstr>
      <vt:lpstr>乔姆斯基</vt:lpstr>
      <vt:lpstr>人工智能历史</vt:lpstr>
      <vt:lpstr>人工智能历史</vt:lpstr>
      <vt:lpstr>人工智能历史</vt:lpstr>
      <vt:lpstr>人工智能历史：70-80年代</vt:lpstr>
      <vt:lpstr>人工智能历史</vt:lpstr>
      <vt:lpstr>人工智能历史</vt:lpstr>
      <vt:lpstr>人工智能历史</vt:lpstr>
      <vt:lpstr>人工智能历史</vt:lpstr>
      <vt:lpstr>人工智能现状</vt:lpstr>
      <vt:lpstr>人工智能现状</vt:lpstr>
      <vt:lpstr>人工智能现状</vt:lpstr>
      <vt:lpstr>人工智能现状</vt:lpstr>
      <vt:lpstr>人工智能现状</vt:lpstr>
      <vt:lpstr>人工智能现状</vt:lpstr>
      <vt:lpstr>人工智能现状</vt:lpstr>
      <vt:lpstr>人工智能现状</vt:lpstr>
      <vt:lpstr>人工智能现状</vt:lpstr>
      <vt:lpstr>人工智能现状</vt:lpstr>
      <vt:lpstr>人工智能现状</vt:lpstr>
      <vt:lpstr>人工智能现状</vt:lpstr>
      <vt:lpstr>人工智能现状</vt:lpstr>
      <vt:lpstr>人工智能现状</vt:lpstr>
      <vt:lpstr>人工智能现状</vt:lpstr>
      <vt:lpstr>人工智能现状</vt:lpstr>
      <vt:lpstr>人工智能现状</vt:lpstr>
      <vt:lpstr>人工智能现状</vt:lpstr>
      <vt:lpstr>人工智能未来</vt:lpstr>
      <vt:lpstr>人工智能未来</vt:lpstr>
      <vt:lpstr>人工智能未来：仿真大脑</vt:lpstr>
      <vt:lpstr>人工智能未来：心灵模型</vt:lpstr>
      <vt:lpstr>人工智能未来：意识和创造</vt:lpstr>
      <vt:lpstr>PowerPoint 演示文稿</vt:lpstr>
      <vt:lpstr>大数据与人工智能</vt:lpstr>
      <vt:lpstr>PowerPoint 演示文稿</vt:lpstr>
      <vt:lpstr>PowerPoint 演示文稿</vt:lpstr>
      <vt:lpstr>PowerPoint 演示文稿</vt:lpstr>
      <vt:lpstr>PowerPoint 演示文稿</vt:lpstr>
      <vt:lpstr>大数据与人工智能自身安全</vt:lpstr>
      <vt:lpstr>大数据与人工智能自身安全</vt:lpstr>
      <vt:lpstr>人工智能数据安全</vt:lpstr>
      <vt:lpstr>人工智能本身面临的数据安全</vt:lpstr>
      <vt:lpstr>人工智能应用导致的数据安全</vt:lpstr>
      <vt:lpstr>人工智能应用加剧的数据治理</vt:lpstr>
      <vt:lpstr>人工智能模型安全</vt:lpstr>
      <vt:lpstr>对抗样本</vt:lpstr>
      <vt:lpstr>后门攻击</vt:lpstr>
      <vt:lpstr>深度伪造</vt:lpstr>
      <vt:lpstr>可解释性</vt:lpstr>
      <vt:lpstr>人工智能环境安全</vt:lpstr>
      <vt:lpstr>PowerPoint 演示文稿</vt:lpstr>
      <vt:lpstr>PowerPoint 演示文稿</vt:lpstr>
      <vt:lpstr>PowerPoint 演示文稿</vt:lpstr>
      <vt:lpstr>人工智能助力网络攻击</vt:lpstr>
      <vt:lpstr>人工智能助力网络攻击</vt:lpstr>
      <vt:lpstr>人工智能助力网络攻击</vt:lpstr>
      <vt:lpstr>人工智能助力网络攻击</vt:lpstr>
      <vt:lpstr>人工智能助力网络攻击</vt:lpstr>
      <vt:lpstr>人工智能助力网络防御</vt:lpstr>
      <vt:lpstr>人工智能助力网络防御</vt:lpstr>
      <vt:lpstr>人工智能助力网络防御</vt:lpstr>
      <vt:lpstr>人工智能助力网络防御</vt:lpstr>
      <vt:lpstr>人工智能助力网络防御</vt:lpstr>
      <vt:lpstr>人工智能应用问题分析</vt:lpstr>
      <vt:lpstr>PowerPoint 演示文稿</vt:lpstr>
      <vt:lpstr>PowerPoint 演示文稿</vt:lpstr>
      <vt:lpstr>认知对抗概念</vt:lpstr>
      <vt:lpstr>认知对抗概念</vt:lpstr>
      <vt:lpstr>认知对抗概念</vt:lpstr>
      <vt:lpstr>认知对抗概念</vt:lpstr>
      <vt:lpstr>认知对抗概念</vt:lpstr>
      <vt:lpstr>认知对抗概念</vt:lpstr>
      <vt:lpstr>认知对抗挑战</vt:lpstr>
      <vt:lpstr>认知对抗挑战</vt:lpstr>
      <vt:lpstr>认知对抗挑战</vt:lpstr>
      <vt:lpstr>认知对抗挑战</vt:lpstr>
      <vt:lpstr>认知对抗挑战</vt:lpstr>
      <vt:lpstr>认知对抗挑战</vt:lpstr>
      <vt:lpstr>认知对抗挑战</vt:lpstr>
      <vt:lpstr>认知对抗挑战</vt:lpstr>
      <vt:lpstr>认知对抗挑战</vt:lpstr>
      <vt:lpstr>认知对抗挑战</vt:lpstr>
      <vt:lpstr>认知对抗挑战</vt:lpstr>
      <vt:lpstr>认知对抗挑战</vt:lpstr>
      <vt:lpstr>认知对抗挑战</vt:lpstr>
      <vt:lpstr>认知对抗挑战</vt:lpstr>
      <vt:lpstr>认知对抗挑战</vt:lpstr>
      <vt:lpstr>认知对抗挑战</vt:lpstr>
      <vt:lpstr>认知对抗挑战</vt:lpstr>
      <vt:lpstr>认知对抗挑战</vt:lpstr>
      <vt:lpstr>认知对抗定位</vt:lpstr>
      <vt:lpstr>认知对抗定位</vt:lpstr>
      <vt:lpstr>认知对抗定位</vt:lpstr>
      <vt:lpstr>认知对抗定位</vt:lpstr>
      <vt:lpstr>认知对抗定位</vt:lpstr>
      <vt:lpstr>认知对抗定位</vt:lpstr>
      <vt:lpstr>认知对抗定位</vt:lpstr>
      <vt:lpstr>认知对抗技术</vt:lpstr>
      <vt:lpstr>认知对抗技术</vt:lpstr>
      <vt:lpstr>认知对抗技术</vt:lpstr>
      <vt:lpstr>认知对抗技术</vt:lpstr>
      <vt:lpstr>认知对抗技术</vt:lpstr>
      <vt:lpstr>认知对抗技术</vt:lpstr>
      <vt:lpstr>认知对抗技术</vt:lpstr>
      <vt:lpstr>认知对抗技术</vt:lpstr>
      <vt:lpstr>认知对抗技术</vt:lpstr>
      <vt:lpstr>认知对抗技术</vt:lpstr>
      <vt:lpstr>认知对抗技术</vt:lpstr>
      <vt:lpstr>认知对抗技术</vt:lpstr>
      <vt:lpstr>认知对抗技术</vt:lpstr>
      <vt:lpstr>认知对抗技术</vt:lpstr>
      <vt:lpstr>认知对抗总结</vt:lpstr>
      <vt:lpstr>认知对抗总结</vt:lpstr>
      <vt:lpstr>认知对抗总结</vt:lpstr>
      <vt:lpstr>小结</vt:lpstr>
    </vt:vector>
  </TitlesOfParts>
  <Company>人ѧѧ뼼�</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Ϣȫ˼Բ�</dc:title>
  <dc:creator>Ż�</dc:creator>
  <cp:lastModifiedBy>b5052</cp:lastModifiedBy>
  <cp:revision>353</cp:revision>
  <dcterms:created xsi:type="dcterms:W3CDTF">2021-08-10T01:34:21Z</dcterms:created>
  <dcterms:modified xsi:type="dcterms:W3CDTF">2021-08-25T09:37:16Z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